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handoutMasterIdLst>
    <p:handoutMasterId r:id="rId14"/>
  </p:handoutMasterIdLst>
  <p:sldIdLst>
    <p:sldId id="256" r:id="rId3"/>
    <p:sldId id="445" r:id="rId4"/>
    <p:sldId id="451" r:id="rId5"/>
    <p:sldId id="453" r:id="rId6"/>
    <p:sldId id="454" r:id="rId7"/>
    <p:sldId id="455" r:id="rId8"/>
    <p:sldId id="456" r:id="rId9"/>
    <p:sldId id="457" r:id="rId10"/>
    <p:sldId id="458" r:id="rId11"/>
    <p:sldId id="459" r:id="rId1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028" autoAdjust="0"/>
    <p:restoredTop sz="86410" autoAdjust="0"/>
  </p:normalViewPr>
  <p:slideViewPr>
    <p:cSldViewPr>
      <p:cViewPr varScale="1">
        <p:scale>
          <a:sx n="116" d="100"/>
          <a:sy n="116" d="100"/>
        </p:scale>
        <p:origin x="108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150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641FB1-8478-40C9-877D-FA555BAFA6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238280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A4F8A-6E44-4D4D-ADE5-EE71B004E0B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70383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A4F8A-6E44-4D4D-ADE5-EE71B004E0B3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59721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A4F8A-6E44-4D4D-ADE5-EE71B004E0B3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0182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72DFD-0537-4980-BA1C-FA3B709F5BBF}" type="datetime1">
              <a:rPr lang="fr-FR" smtClean="0"/>
              <a:t>19/03/2015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# Avocat @ 2014 : Un nouveau monde  13 12 13– © L&amp;A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16B8-6164-43DA-A9F9-8F6F433C84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A08D1-38AD-4112-B939-370D1326314D}" type="datetime1">
              <a:rPr lang="fr-FR" smtClean="0"/>
              <a:t>19/03/2015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# Avocat @ 2014 : Un nouveau monde  13 12 13– © L&amp;A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16B8-6164-43DA-A9F9-8F6F433C84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FCD95-48D3-4CD2-8FA9-FFD8FF9E049A}" type="datetime1">
              <a:rPr lang="fr-FR" smtClean="0"/>
              <a:t>19/03/2015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# Avocat @ 2014 : Un nouveau monde  13 12 13– © L&amp;A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16B8-6164-43DA-A9F9-8F6F433C84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2DC3D-1A1B-46FD-909A-73C703394434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19/03/2015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# Avocat @ 2014 : Un nouveau monde  13 12 13– © L&amp;A 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16B8-6164-43DA-A9F9-8F6F433C843D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6806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EBBC-86F8-491A-A6EE-DFE5C7B550A2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19/03/2015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# Avocat @ 2014 : Un nouveau monde  13 12 13– © L&amp;A 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16B8-6164-43DA-A9F9-8F6F433C843D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5859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8DD8-243F-42A7-9911-8C7E43CE6FE0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19/03/2015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# Avocat @ 2014 : Un nouveau monde  13 12 13– © L&amp;A 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16B8-6164-43DA-A9F9-8F6F433C843D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7462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B49B-CE14-4A23-9511-2861551BB39A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19/03/2015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# Avocat @ 2014 : Un nouveau monde  13 12 13– © L&amp;A 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16B8-6164-43DA-A9F9-8F6F433C843D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5469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3F57-D725-4A9F-9501-56A6375DA2F0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19/03/2015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# Avocat @ 2014 : Un nouveau monde  13 12 13– © L&amp;A 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16B8-6164-43DA-A9F9-8F6F433C843D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3984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E200C-3D66-41E2-ABF3-CDDE27AA287A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19/03/2015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# Avocat @ 2014 : Un nouveau monde  13 12 13– © L&amp;A 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16B8-6164-43DA-A9F9-8F6F433C843D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0022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3A40D-BA03-4EDE-82FA-D6FAF32CA4FA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19/03/2015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# Avocat @ 2014 : Un nouveau monde  13 12 13– © L&amp;A 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16B8-6164-43DA-A9F9-8F6F433C843D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535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F9B7E-447A-4B75-A405-AEE8521E8DBF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19/03/2015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# Avocat @ 2014 : Un nouveau monde  13 12 13– © L&amp;A 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16B8-6164-43DA-A9F9-8F6F433C843D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462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74C7A-764E-4977-97BB-24EC089A6E77}" type="datetime1">
              <a:rPr lang="fr-FR" smtClean="0"/>
              <a:t>19/03/2015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# Avocat @ 2014 : Un nouveau monde  13 12 13– © L&amp;A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16B8-6164-43DA-A9F9-8F6F433C84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4900D-CFE1-4B10-A28F-3D2AB45907FB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19/03/2015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# Avocat @ 2014 : Un nouveau monde  13 12 13– © L&amp;A 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16B8-6164-43DA-A9F9-8F6F433C843D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2180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09C46-840D-4260-8FAE-1D4D68942A81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19/03/2015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# Avocat @ 2014 : Un nouveau monde  13 12 13– © L&amp;A 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16B8-6164-43DA-A9F9-8F6F433C843D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3840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179F-CD25-4117-97ED-5B44F4B35A71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19/03/2015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# Avocat @ 2014 : Un nouveau monde  13 12 13– © L&amp;A 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16B8-6164-43DA-A9F9-8F6F433C843D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624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E102D-73B2-4775-99B6-3BCE19C1B377}" type="datetime1">
              <a:rPr lang="fr-FR" smtClean="0"/>
              <a:t>19/03/2015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# Avocat @ 2014 : Un nouveau monde  13 12 13– © L&amp;A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16B8-6164-43DA-A9F9-8F6F433C84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EC488-5C73-40BD-99A6-E5AE7DD61F08}" type="datetime1">
              <a:rPr lang="fr-FR" smtClean="0"/>
              <a:t>19/03/2015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# Avocat @ 2014 : Un nouveau monde  13 12 13– © L&amp;A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16B8-6164-43DA-A9F9-8F6F433C84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451B-922D-4C0E-8A14-A7E9DDA65390}" type="datetime1">
              <a:rPr lang="fr-FR" smtClean="0"/>
              <a:t>19/03/2015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# Avocat @ 2014 : Un nouveau monde  13 12 13– © L&amp;A 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16B8-6164-43DA-A9F9-8F6F433C84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F5A37-E509-43E5-A69D-3FE18EC54A77}" type="datetime1">
              <a:rPr lang="fr-FR" smtClean="0"/>
              <a:t>19/03/2015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# Avocat @ 2014 : Un nouveau monde  13 12 13– © L&amp;A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16B8-6164-43DA-A9F9-8F6F433C84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31F17-2653-44A4-8BD6-15ED278E5C1B}" type="datetime1">
              <a:rPr lang="fr-FR" smtClean="0"/>
              <a:t>19/03/2015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# Avocat @ 2014 : Un nouveau monde  13 12 13– © L&amp;A 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16B8-6164-43DA-A9F9-8F6F433C84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C8F3D-C322-425C-BAF7-E6A5EB0BBCEB}" type="datetime1">
              <a:rPr lang="fr-FR" smtClean="0"/>
              <a:t>19/03/2015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# Avocat @ 2014 : Un nouveau monde  13 12 13– © L&amp;A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16B8-6164-43DA-A9F9-8F6F433C84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71F2C-17F6-4C6E-B0FF-82817BF62262}" type="datetime1">
              <a:rPr lang="fr-FR" smtClean="0"/>
              <a:t>19/03/2015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# Avocat @ 2014 : Un nouveau monde  13 12 13– © L&amp;A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16B8-6164-43DA-A9F9-8F6F433C84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chemeClr val="bg1">
                <a:tint val="80000"/>
                <a:satMod val="25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4B14F-6E14-44D3-A5B6-6D85BFE27F3F}" type="datetime1">
              <a:rPr lang="fr-FR" smtClean="0"/>
              <a:t>19/03/2015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# Avocat @ 2014 : Un nouveau monde  13 12 13– © L&amp;A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E16B8-6164-43DA-A9F9-8F6F433C84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chemeClr val="bg1">
                <a:tint val="80000"/>
                <a:satMod val="25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7A7AE-670F-4BDE-A650-62859D448182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19/03/2015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# Avocat @ 2014 : Un nouveau monde  13 12 13– © L&amp;A 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E16B8-6164-43DA-A9F9-8F6F433C843D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366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043608" y="1340768"/>
            <a:ext cx="7272808" cy="2376264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Les outils IT du #</a:t>
            </a:r>
            <a:r>
              <a:rPr lang="fr-FR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lawyer</a:t>
            </a:r>
            <a:r>
              <a:rPr lang="fr-FR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3.0</a:t>
            </a:r>
            <a:endParaRPr lang="fr-FR" sz="3600" dirty="0"/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1371600" y="4581128"/>
            <a:ext cx="6400800" cy="1591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0" lang="fr-FR" sz="2000" b="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0" lang="fr-FR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0" lang="fr-FR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0" lang="fr-FR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0" lang="fr-FR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0" lang="fr-FR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0" lang="fr-FR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0" lang="fr-FR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0" lang="fr-FR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4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Bernard </a:t>
            </a:r>
            <a:r>
              <a:rPr lang="fr-FR" sz="24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LAMON</a:t>
            </a:r>
            <a:endParaRPr lang="fr-FR" sz="2400" dirty="0" smtClean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16B8-6164-43DA-A9F9-8F6F433C843D}" type="slidenum">
              <a:rPr lang="fr-FR" smtClean="0"/>
              <a:pPr/>
              <a:t>1</a:t>
            </a:fld>
            <a:endParaRPr lang="fr-FR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5350224"/>
            <a:ext cx="900100" cy="733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 err="1" smtClean="0">
                <a:solidFill>
                  <a:schemeClr val="accent1">
                    <a:lumMod val="75000"/>
                  </a:schemeClr>
                </a:solidFill>
              </a:rPr>
              <a:t>Quel-s</a:t>
            </a:r>
            <a:r>
              <a:rPr lang="fr-FR" sz="4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sz="4000" b="1" dirty="0" err="1" smtClean="0">
                <a:solidFill>
                  <a:schemeClr val="accent1">
                    <a:lumMod val="75000"/>
                  </a:schemeClr>
                </a:solidFill>
              </a:rPr>
              <a:t>outil-s</a:t>
            </a:r>
            <a:r>
              <a:rPr lang="fr-FR" sz="4000" b="1" dirty="0" smtClean="0">
                <a:solidFill>
                  <a:schemeClr val="accent1">
                    <a:lumMod val="75000"/>
                  </a:schemeClr>
                </a:solidFill>
              </a:rPr>
              <a:t> ?</a:t>
            </a:r>
            <a:endParaRPr lang="fr-FR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00808"/>
            <a:ext cx="7283152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 smtClean="0"/>
              <a:t>Il faut plus d’ouvertures 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 smtClean="0"/>
              <a:t>des API,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 smtClean="0"/>
              <a:t>des web services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 err="1" smtClean="0"/>
              <a:t>SaaS</a:t>
            </a:r>
            <a:r>
              <a:rPr lang="fr-FR" sz="2000" dirty="0" smtClean="0"/>
              <a:t>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 smtClean="0"/>
              <a:t>cloud.</a:t>
            </a:r>
          </a:p>
          <a:p>
            <a:pPr marL="0" indent="0">
              <a:buNone/>
            </a:pPr>
            <a:endParaRPr lang="fr-FR" sz="2400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16B8-6164-43DA-A9F9-8F6F433C843D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927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272808" cy="1296144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Plan et méthodologie</a:t>
            </a:r>
            <a:endParaRPr lang="fr-FR" sz="3600" dirty="0"/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323528" y="1916832"/>
            <a:ext cx="8712968" cy="4032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0" lang="fr-FR" sz="2000" b="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0" lang="fr-FR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0" lang="fr-FR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0" lang="fr-FR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0" lang="fr-FR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0" lang="fr-FR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0" lang="fr-FR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0" lang="fr-FR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0" lang="fr-FR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24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Les nouveaux outils existants et ceux qui arrivent.</a:t>
            </a:r>
          </a:p>
          <a:p>
            <a:pPr algn="just"/>
            <a:r>
              <a:rPr lang="fr-FR" sz="24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Il faut faire vite, sinon on va se faire </a:t>
            </a:r>
            <a:r>
              <a:rPr lang="fr-FR" sz="2400" dirty="0" err="1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Uberiser</a:t>
            </a:r>
            <a:r>
              <a:rPr lang="fr-FR" sz="24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 !</a:t>
            </a:r>
          </a:p>
          <a:p>
            <a:pPr algn="just"/>
            <a:r>
              <a:rPr lang="fr-FR" sz="24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Certains outils sont gratuits, ou quasi, et ne demandent que le plus dur de nous : changer nos habitudes.</a:t>
            </a:r>
          </a:p>
          <a:p>
            <a:pPr algn="just"/>
            <a:r>
              <a:rPr lang="fr-FR" sz="24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Comment mieux produire, gérer, se former, vendre, travailler, et avec quel outil ?</a:t>
            </a:r>
            <a:endParaRPr lang="fr-FR" sz="2400" dirty="0" smtClean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endParaRPr lang="fr-FR" sz="2400" dirty="0" smtClean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16B8-6164-43DA-A9F9-8F6F433C843D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4023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 smtClean="0">
                <a:solidFill>
                  <a:schemeClr val="accent1">
                    <a:lumMod val="75000"/>
                  </a:schemeClr>
                </a:solidFill>
              </a:rPr>
              <a:t>Produire</a:t>
            </a:r>
            <a:endParaRPr lang="fr-FR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00808"/>
            <a:ext cx="7283152" cy="388843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400" dirty="0" smtClean="0"/>
              <a:t>Reconnaissance vocale : Cortana, </a:t>
            </a:r>
            <a:r>
              <a:rPr lang="fr-FR" sz="2400" dirty="0" err="1" smtClean="0"/>
              <a:t>siri</a:t>
            </a:r>
            <a:r>
              <a:rPr lang="fr-FR" sz="2400" dirty="0" smtClean="0"/>
              <a:t>, ok </a:t>
            </a:r>
            <a:r>
              <a:rPr lang="fr-FR" sz="2400" dirty="0" err="1" smtClean="0"/>
              <a:t>google</a:t>
            </a:r>
            <a:r>
              <a:rPr lang="fr-FR" sz="2400" dirty="0" smtClean="0"/>
              <a:t>.</a:t>
            </a:r>
            <a:endParaRPr lang="fr-FR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 smtClean="0"/>
              <a:t>GED : du scan à l’organisation, vers l’OCR (permet la recherche full-</a:t>
            </a:r>
            <a:r>
              <a:rPr lang="fr-FR" sz="2400" dirty="0" err="1" smtClean="0"/>
              <a:t>text</a:t>
            </a:r>
            <a:r>
              <a:rPr lang="fr-FR" sz="2400" dirty="0" smtClean="0"/>
              <a:t>),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 smtClean="0"/>
              <a:t>De l’artisanat au semi-industriel : contrat-type, vade-mecum et check-list. ex : </a:t>
            </a:r>
            <a:r>
              <a:rPr lang="fr-FR" sz="2400" dirty="0" err="1" smtClean="0"/>
              <a:t>Testamento</a:t>
            </a:r>
            <a:r>
              <a:rPr lang="fr-FR" sz="2400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 smtClean="0"/>
              <a:t>Impact sur notre IT : son ouverture, pour permettre les interfaçages avec des outils d’autre nature.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 smtClean="0"/>
              <a:t>Faire ouvrir le dossier par le client ? sur une fenêtre web.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24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16B8-6164-43DA-A9F9-8F6F433C843D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848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 smtClean="0">
                <a:solidFill>
                  <a:schemeClr val="accent1">
                    <a:lumMod val="75000"/>
                  </a:schemeClr>
                </a:solidFill>
              </a:rPr>
              <a:t>Gérer</a:t>
            </a:r>
            <a:endParaRPr lang="fr-FR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00808"/>
            <a:ext cx="7283152" cy="388843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400" dirty="0" smtClean="0"/>
              <a:t>KPI du passé : facturation par tête, PPP, taux horaire nombre d’heures facturées.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 smtClean="0"/>
              <a:t>futur : de la gestion =&gt; le temps passé est indispensable pour connaître le prix de revient (qui n’est qu’un élément parmi d’autres du prix de vente).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 smtClean="0"/>
              <a:t>segmentation,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 smtClean="0"/>
              <a:t>volume...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 smtClean="0"/>
              <a:t>Impact IT : il faut un outil pouvant sortir des TBB (tableaux de bord robustes et fiables).</a:t>
            </a:r>
            <a:endParaRPr lang="fr-FR" sz="2400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16B8-6164-43DA-A9F9-8F6F433C843D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824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 smtClean="0">
                <a:solidFill>
                  <a:schemeClr val="accent1">
                    <a:lumMod val="75000"/>
                  </a:schemeClr>
                </a:solidFill>
              </a:rPr>
              <a:t>Se former</a:t>
            </a:r>
            <a:endParaRPr lang="fr-FR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00808"/>
            <a:ext cx="7283152" cy="388843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400" dirty="0" err="1" smtClean="0"/>
              <a:t>MooC</a:t>
            </a:r>
            <a:r>
              <a:rPr lang="fr-FR" sz="2400" dirty="0" smtClean="0"/>
              <a:t>, conférences TED.</a:t>
            </a:r>
            <a:endParaRPr lang="fr-FR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/>
              <a:t>A</a:t>
            </a:r>
            <a:r>
              <a:rPr lang="fr-FR" sz="2400" dirty="0" smtClean="0"/>
              <a:t>utres systèmes alternatifs existent déjà : un avocat spécialiste en droit du travail obtient un M2 en 7 mois, moyennant 3 journées par mois (jeudi au samedi) en « présentiel », et toutes ses soirées + loisir à distance. Le sujet ? le droit du sport.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 smtClean="0"/>
              <a:t>Twitter + que la gazette du palais ?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16B8-6164-43DA-A9F9-8F6F433C843D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979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 smtClean="0">
                <a:solidFill>
                  <a:schemeClr val="accent1">
                    <a:lumMod val="75000"/>
                  </a:schemeClr>
                </a:solidFill>
              </a:rPr>
              <a:t>Vendre</a:t>
            </a:r>
            <a:endParaRPr lang="fr-FR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00808"/>
            <a:ext cx="7283152" cy="388843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400" dirty="0" smtClean="0"/>
              <a:t>AFA : forfaits + modalités participatives (pas </a:t>
            </a:r>
            <a:r>
              <a:rPr lang="fr-FR" sz="2400" dirty="0"/>
              <a:t>l'</a:t>
            </a:r>
            <a:r>
              <a:rPr lang="fr-FR" sz="2400" dirty="0" err="1"/>
              <a:t>hono</a:t>
            </a:r>
            <a:r>
              <a:rPr lang="fr-FR" sz="2400" dirty="0"/>
              <a:t> de résultat de </a:t>
            </a:r>
            <a:r>
              <a:rPr lang="fr-FR" sz="2400" dirty="0" smtClean="0"/>
              <a:t>papa </a:t>
            </a:r>
            <a:r>
              <a:rPr lang="fr-FR" sz="2400" dirty="0" smtClean="0">
                <a:sym typeface="Wingdings" panose="05000000000000000000" pitchFamily="2" charset="2"/>
              </a:rPr>
              <a:t>).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 smtClean="0">
                <a:sym typeface="Wingdings" panose="05000000000000000000" pitchFamily="2" charset="2"/>
              </a:rPr>
              <a:t>Segmentation des clients et des services. L’exemple des trois niveaux de services sur un audit de contrat 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/>
              <a:t>+ simple relecture et alertes orales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/>
              <a:t>++ relecture, alerte orale et confirmation écrite synthétique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 smtClean="0"/>
              <a:t>+++ full </a:t>
            </a:r>
            <a:r>
              <a:rPr lang="fr-FR" sz="2000" dirty="0"/>
              <a:t>service : analyse détaillée et proposition de clauses </a:t>
            </a:r>
            <a:r>
              <a:rPr lang="fr-FR" sz="2000" dirty="0" smtClean="0"/>
              <a:t>alternatives.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 smtClean="0">
                <a:sym typeface="Wingdings" panose="05000000000000000000" pitchFamily="2" charset="2"/>
              </a:rPr>
              <a:t>Prix : 500/1000/3000 ?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fr-FR" sz="2000" dirty="0"/>
          </a:p>
          <a:p>
            <a:pPr>
              <a:buFont typeface="Wingdings" panose="05000000000000000000" pitchFamily="2" charset="2"/>
              <a:buChar char="Ø"/>
            </a:pPr>
            <a:endParaRPr lang="fr-FR" sz="2400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16B8-6164-43DA-A9F9-8F6F433C843D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001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 smtClean="0">
                <a:solidFill>
                  <a:schemeClr val="accent1">
                    <a:lumMod val="75000"/>
                  </a:schemeClr>
                </a:solidFill>
              </a:rPr>
              <a:t>Vendre</a:t>
            </a:r>
            <a:endParaRPr lang="fr-FR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00808"/>
            <a:ext cx="7283152" cy="388843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400" dirty="0" smtClean="0"/>
              <a:t>Impact sur notre IT : il faut déployer un CRM,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 smtClean="0"/>
              <a:t>une vision transverse (dossier et client).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16B8-6164-43DA-A9F9-8F6F433C843D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513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 smtClean="0">
                <a:solidFill>
                  <a:schemeClr val="accent1">
                    <a:lumMod val="75000"/>
                  </a:schemeClr>
                </a:solidFill>
              </a:rPr>
              <a:t>Travailler</a:t>
            </a:r>
            <a:endParaRPr lang="fr-FR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00808"/>
            <a:ext cx="7283152" cy="388843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400" dirty="0" smtClean="0"/>
              <a:t>Le juriste est individualiste par formation (par ADN ?).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 smtClean="0"/>
              <a:t>Or, le futur est dans la collaboration 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1600" dirty="0" smtClean="0"/>
              <a:t>Interne : par du KM. Faisons simple : un bon répertoire </a:t>
            </a:r>
            <a:r>
              <a:rPr lang="fr-FR" sz="1600" dirty="0" err="1" smtClean="0"/>
              <a:t>windows</a:t>
            </a:r>
            <a:r>
              <a:rPr lang="fr-FR" sz="1600" dirty="0" smtClean="0"/>
              <a:t> de la jurisprudence aide.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1600" dirty="0" smtClean="0"/>
              <a:t>Externe : KM avec nos clients. </a:t>
            </a:r>
            <a:r>
              <a:rPr lang="fr-FR" sz="1600" dirty="0" err="1" smtClean="0"/>
              <a:t>Juri</a:t>
            </a:r>
            <a:r>
              <a:rPr lang="fr-FR" sz="1600" dirty="0" smtClean="0"/>
              <a:t>-hub ? !!! fuite des cerveaux et du savoir-faire.</a:t>
            </a:r>
            <a:endParaRPr lang="fr-FR" sz="1600" dirty="0"/>
          </a:p>
          <a:p>
            <a:pPr marL="0" indent="0">
              <a:buNone/>
            </a:pPr>
            <a:endParaRPr lang="fr-FR" sz="2400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16B8-6164-43DA-A9F9-8F6F433C843D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297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 err="1" smtClean="0">
                <a:solidFill>
                  <a:schemeClr val="accent1">
                    <a:lumMod val="75000"/>
                  </a:schemeClr>
                </a:solidFill>
              </a:rPr>
              <a:t>Quel-s</a:t>
            </a:r>
            <a:r>
              <a:rPr lang="fr-FR" sz="4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sz="4000" b="1" dirty="0" err="1" smtClean="0">
                <a:solidFill>
                  <a:schemeClr val="accent1">
                    <a:lumMod val="75000"/>
                  </a:schemeClr>
                </a:solidFill>
              </a:rPr>
              <a:t>outil-s</a:t>
            </a:r>
            <a:r>
              <a:rPr lang="fr-FR" sz="4000" b="1" dirty="0" smtClean="0">
                <a:solidFill>
                  <a:schemeClr val="accent1">
                    <a:lumMod val="75000"/>
                  </a:schemeClr>
                </a:solidFill>
              </a:rPr>
              <a:t> ?</a:t>
            </a:r>
            <a:endParaRPr lang="fr-FR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00808"/>
            <a:ext cx="7283152" cy="460851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400" dirty="0" smtClean="0"/>
              <a:t>2 grands types de systèmes : le tout en un / le lego. Les évolutions technologiques et d’usage sont très rapides.</a:t>
            </a:r>
            <a:endParaRPr lang="fr-FR" sz="2400" dirty="0"/>
          </a:p>
          <a:p>
            <a:pPr>
              <a:buFont typeface="Wingdings" panose="05000000000000000000" pitchFamily="2" charset="2"/>
              <a:buChar char="Ø"/>
            </a:pPr>
            <a:endParaRPr lang="fr-FR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/>
              <a:t>L</a:t>
            </a:r>
            <a:r>
              <a:rPr lang="fr-FR" sz="2400" dirty="0" smtClean="0"/>
              <a:t>e tout en un (ex </a:t>
            </a:r>
            <a:r>
              <a:rPr lang="fr-FR" sz="2400" dirty="0" err="1" smtClean="0"/>
              <a:t>Secib</a:t>
            </a:r>
            <a:r>
              <a:rPr lang="fr-FR" sz="2400" dirty="0" smtClean="0"/>
              <a:t> Expert) a 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 smtClean="0"/>
              <a:t>des avantagés : + : très intégré, sécure, rapide, robuste.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 smtClean="0"/>
              <a:t>des limites : innovation plus longue.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 smtClean="0"/>
              <a:t>Il y a de toutes façons quelques ouvertures : vers le RPVA etc.</a:t>
            </a:r>
          </a:p>
          <a:p>
            <a:pPr marL="0" indent="0">
              <a:buNone/>
            </a:pPr>
            <a:endParaRPr lang="fr-FR" sz="2400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16B8-6164-43DA-A9F9-8F6F433C843D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91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part1v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art2v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part1v2</Template>
  <TotalTime>5606</TotalTime>
  <Words>495</Words>
  <Application>Microsoft Office PowerPoint</Application>
  <PresentationFormat>Affichage à l'écran (4:3)</PresentationFormat>
  <Paragraphs>64</Paragraphs>
  <Slides>10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Calibri</vt:lpstr>
      <vt:lpstr>Wingdings</vt:lpstr>
      <vt:lpstr>part1v2</vt:lpstr>
      <vt:lpstr>part2v2</vt:lpstr>
      <vt:lpstr>Les outils IT du #lawyer 3.0</vt:lpstr>
      <vt:lpstr>Plan et méthodologie</vt:lpstr>
      <vt:lpstr>Produire</vt:lpstr>
      <vt:lpstr>Gérer</vt:lpstr>
      <vt:lpstr>Se former</vt:lpstr>
      <vt:lpstr>Vendre</vt:lpstr>
      <vt:lpstr>Vendre</vt:lpstr>
      <vt:lpstr>Travailler</vt:lpstr>
      <vt:lpstr>Quel-s outil-s ?</vt:lpstr>
      <vt:lpstr>Quel-s outil-s 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25/09/2012 Bring your Own Device (BYOD) : comment encadrer cette pratique pour éviter les risques</dc:title>
  <dc:creator>Bernard LAMON</dc:creator>
  <cp:lastModifiedBy>NouveauMonde Avocats</cp:lastModifiedBy>
  <cp:revision>201</cp:revision>
  <cp:lastPrinted>2013-12-11T11:13:27Z</cp:lastPrinted>
  <dcterms:created xsi:type="dcterms:W3CDTF">2012-09-24T17:13:48Z</dcterms:created>
  <dcterms:modified xsi:type="dcterms:W3CDTF">2015-03-19T14:01:51Z</dcterms:modified>
</cp:coreProperties>
</file>