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4"/>
  </p:notesMasterIdLst>
  <p:sldIdLst>
    <p:sldId id="256" r:id="rId6"/>
    <p:sldId id="342" r:id="rId7"/>
    <p:sldId id="376" r:id="rId8"/>
    <p:sldId id="344" r:id="rId9"/>
    <p:sldId id="374" r:id="rId10"/>
    <p:sldId id="375" r:id="rId11"/>
    <p:sldId id="276" r:id="rId12"/>
    <p:sldId id="361" r:id="rId13"/>
    <p:sldId id="362" r:id="rId14"/>
    <p:sldId id="393" r:id="rId15"/>
    <p:sldId id="388" r:id="rId16"/>
    <p:sldId id="389" r:id="rId17"/>
    <p:sldId id="390" r:id="rId18"/>
    <p:sldId id="391" r:id="rId19"/>
    <p:sldId id="392" r:id="rId20"/>
    <p:sldId id="380" r:id="rId21"/>
    <p:sldId id="386" r:id="rId22"/>
    <p:sldId id="387" r:id="rId23"/>
    <p:sldId id="351" r:id="rId24"/>
    <p:sldId id="381" r:id="rId25"/>
    <p:sldId id="382" r:id="rId26"/>
    <p:sldId id="383" r:id="rId27"/>
    <p:sldId id="353" r:id="rId28"/>
    <p:sldId id="384" r:id="rId29"/>
    <p:sldId id="355" r:id="rId30"/>
    <p:sldId id="356" r:id="rId31"/>
    <p:sldId id="357" r:id="rId32"/>
    <p:sldId id="258" r:id="rId33"/>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ckups" initials="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2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2" d="100"/>
          <a:sy n="132" d="100"/>
        </p:scale>
        <p:origin x="810"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ABA70D-71D7-48DA-9730-4DC0787E5473}" type="datetimeFigureOut">
              <a:rPr lang="en-US" smtClean="0"/>
              <a:t>2/14/2017</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1A34F-CFE3-46EE-A7A0-B2AF81A224AB}" type="slidenum">
              <a:rPr lang="en-US" smtClean="0"/>
              <a:t>‹N°›</a:t>
            </a:fld>
            <a:endParaRPr lang="en-US"/>
          </a:p>
        </p:txBody>
      </p:sp>
    </p:spTree>
    <p:extLst>
      <p:ext uri="{BB962C8B-B14F-4D97-AF65-F5344CB8AC3E}">
        <p14:creationId xmlns:p14="http://schemas.microsoft.com/office/powerpoint/2010/main" val="618691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091A34F-CFE3-46EE-A7A0-B2AF81A224AB}" type="slidenum">
              <a:rPr lang="en-US" smtClean="0"/>
              <a:t>1</a:t>
            </a:fld>
            <a:endParaRPr lang="en-US"/>
          </a:p>
        </p:txBody>
      </p:sp>
    </p:spTree>
    <p:extLst>
      <p:ext uri="{BB962C8B-B14F-4D97-AF65-F5344CB8AC3E}">
        <p14:creationId xmlns:p14="http://schemas.microsoft.com/office/powerpoint/2010/main" val="1244988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0D954FB6-00EF-4325-AA75-37F91521D192}" type="slidenum">
              <a:rPr lang="fr-FR" smtClean="0"/>
              <a:t>14</a:t>
            </a:fld>
            <a:endParaRPr lang="fr-FR"/>
          </a:p>
        </p:txBody>
      </p:sp>
    </p:spTree>
    <p:extLst>
      <p:ext uri="{BB962C8B-B14F-4D97-AF65-F5344CB8AC3E}">
        <p14:creationId xmlns:p14="http://schemas.microsoft.com/office/powerpoint/2010/main" val="1590957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0D954FB6-00EF-4325-AA75-37F91521D192}" type="slidenum">
              <a:rPr lang="fr-FR" smtClean="0"/>
              <a:t>15</a:t>
            </a:fld>
            <a:endParaRPr lang="fr-FR"/>
          </a:p>
        </p:txBody>
      </p:sp>
    </p:spTree>
    <p:extLst>
      <p:ext uri="{BB962C8B-B14F-4D97-AF65-F5344CB8AC3E}">
        <p14:creationId xmlns:p14="http://schemas.microsoft.com/office/powerpoint/2010/main" val="3806022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91A34F-CFE3-46EE-A7A0-B2AF81A224AB}" type="slidenum">
              <a:rPr lang="en-US" smtClean="0"/>
              <a:t>17</a:t>
            </a:fld>
            <a:endParaRPr lang="en-US"/>
          </a:p>
        </p:txBody>
      </p:sp>
    </p:spTree>
    <p:extLst>
      <p:ext uri="{BB962C8B-B14F-4D97-AF65-F5344CB8AC3E}">
        <p14:creationId xmlns:p14="http://schemas.microsoft.com/office/powerpoint/2010/main" val="2897209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91A34F-CFE3-46EE-A7A0-B2AF81A224AB}" type="slidenum">
              <a:rPr lang="en-US" smtClean="0"/>
              <a:t>18</a:t>
            </a:fld>
            <a:endParaRPr lang="en-US"/>
          </a:p>
        </p:txBody>
      </p:sp>
    </p:spTree>
    <p:extLst>
      <p:ext uri="{BB962C8B-B14F-4D97-AF65-F5344CB8AC3E}">
        <p14:creationId xmlns:p14="http://schemas.microsoft.com/office/powerpoint/2010/main" val="2897209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BFAF1A8-523B-46C0-BC01-6550E381801C}" type="slidenum">
              <a:rPr lang="fr-FR" smtClean="0"/>
              <a:pPr>
                <a:defRPr/>
              </a:pPr>
              <a:t>19</a:t>
            </a:fld>
            <a:endParaRPr lang="fr-FR"/>
          </a:p>
        </p:txBody>
      </p:sp>
    </p:spTree>
    <p:extLst>
      <p:ext uri="{BB962C8B-B14F-4D97-AF65-F5344CB8AC3E}">
        <p14:creationId xmlns:p14="http://schemas.microsoft.com/office/powerpoint/2010/main" val="1642799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91A34F-CFE3-46EE-A7A0-B2AF81A224AB}" type="slidenum">
              <a:rPr lang="en-US" smtClean="0"/>
              <a:t>20</a:t>
            </a:fld>
            <a:endParaRPr lang="en-US"/>
          </a:p>
        </p:txBody>
      </p:sp>
    </p:spTree>
    <p:extLst>
      <p:ext uri="{BB962C8B-B14F-4D97-AF65-F5344CB8AC3E}">
        <p14:creationId xmlns:p14="http://schemas.microsoft.com/office/powerpoint/2010/main" val="2750999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91A34F-CFE3-46EE-A7A0-B2AF81A224AB}" type="slidenum">
              <a:rPr lang="en-US" smtClean="0"/>
              <a:t>21</a:t>
            </a:fld>
            <a:endParaRPr lang="en-US"/>
          </a:p>
        </p:txBody>
      </p:sp>
    </p:spTree>
    <p:extLst>
      <p:ext uri="{BB962C8B-B14F-4D97-AF65-F5344CB8AC3E}">
        <p14:creationId xmlns:p14="http://schemas.microsoft.com/office/powerpoint/2010/main" val="2750999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4500" y="1243013"/>
            <a:ext cx="5969000" cy="3357562"/>
          </a:xfrm>
        </p:spPr>
      </p:sp>
      <p:sp>
        <p:nvSpPr>
          <p:cNvPr id="3" name="Espace réservé des commentaires 2"/>
          <p:cNvSpPr txBox="1">
            <a:spLocks noGrp="1"/>
          </p:cNvSpPr>
          <p:nvPr>
            <p:ph type="body" sz="quarter" idx="1"/>
          </p:nvPr>
        </p:nvSpPr>
        <p:spPr/>
        <p:txBody>
          <a:bodyPr/>
          <a:lstStyle/>
          <a:p>
            <a:endParaRPr lang="fr-FR"/>
          </a:p>
        </p:txBody>
      </p:sp>
      <p:sp>
        <p:nvSpPr>
          <p:cNvPr id="4" name="Espace réservé du numéro de diapositive 3"/>
          <p:cNvSpPr txBox="1"/>
          <p:nvPr/>
        </p:nvSpPr>
        <p:spPr>
          <a:xfrm>
            <a:off x="3884608" y="9446673"/>
            <a:ext cx="2971800" cy="49901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8884956-BBB8-4E30-B458-5F617FA0320C}" type="slidenum">
              <a:t>22</a:t>
            </a:fld>
            <a:endParaRPr lang="fr-FR"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1796319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BFAF1A8-523B-46C0-BC01-6550E381801C}" type="slidenum">
              <a:rPr lang="fr-FR" smtClean="0"/>
              <a:pPr>
                <a:defRPr/>
              </a:pPr>
              <a:t>23</a:t>
            </a:fld>
            <a:endParaRPr lang="fr-FR"/>
          </a:p>
        </p:txBody>
      </p:sp>
    </p:spTree>
    <p:extLst>
      <p:ext uri="{BB962C8B-B14F-4D97-AF65-F5344CB8AC3E}">
        <p14:creationId xmlns:p14="http://schemas.microsoft.com/office/powerpoint/2010/main" val="1642799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91A34F-CFE3-46EE-A7A0-B2AF81A224AB}" type="slidenum">
              <a:rPr lang="en-US" smtClean="0"/>
              <a:t>24</a:t>
            </a:fld>
            <a:endParaRPr lang="en-US"/>
          </a:p>
        </p:txBody>
      </p:sp>
    </p:spTree>
    <p:extLst>
      <p:ext uri="{BB962C8B-B14F-4D97-AF65-F5344CB8AC3E}">
        <p14:creationId xmlns:p14="http://schemas.microsoft.com/office/powerpoint/2010/main" val="275099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091A34F-CFE3-46EE-A7A0-B2AF81A224AB}" type="slidenum">
              <a:rPr lang="en-US" smtClean="0"/>
              <a:t>2</a:t>
            </a:fld>
            <a:endParaRPr lang="en-US"/>
          </a:p>
        </p:txBody>
      </p:sp>
    </p:spTree>
    <p:extLst>
      <p:ext uri="{BB962C8B-B14F-4D97-AF65-F5344CB8AC3E}">
        <p14:creationId xmlns:p14="http://schemas.microsoft.com/office/powerpoint/2010/main" val="3629571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BFAF1A8-523B-46C0-BC01-6550E381801C}" type="slidenum">
              <a:rPr lang="fr-FR" smtClean="0"/>
              <a:pPr>
                <a:defRPr/>
              </a:pPr>
              <a:t>25</a:t>
            </a:fld>
            <a:endParaRPr lang="fr-FR"/>
          </a:p>
        </p:txBody>
      </p:sp>
    </p:spTree>
    <p:extLst>
      <p:ext uri="{BB962C8B-B14F-4D97-AF65-F5344CB8AC3E}">
        <p14:creationId xmlns:p14="http://schemas.microsoft.com/office/powerpoint/2010/main" val="1642799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91A34F-CFE3-46EE-A7A0-B2AF81A224AB}" type="slidenum">
              <a:rPr lang="en-US" smtClean="0"/>
              <a:t>26</a:t>
            </a:fld>
            <a:endParaRPr lang="en-US"/>
          </a:p>
        </p:txBody>
      </p:sp>
    </p:spTree>
    <p:extLst>
      <p:ext uri="{BB962C8B-B14F-4D97-AF65-F5344CB8AC3E}">
        <p14:creationId xmlns:p14="http://schemas.microsoft.com/office/powerpoint/2010/main" val="2750999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91A34F-CFE3-46EE-A7A0-B2AF81A224AB}" type="slidenum">
              <a:rPr lang="en-US" smtClean="0"/>
              <a:t>27</a:t>
            </a:fld>
            <a:endParaRPr lang="en-US"/>
          </a:p>
        </p:txBody>
      </p:sp>
    </p:spTree>
    <p:extLst>
      <p:ext uri="{BB962C8B-B14F-4D97-AF65-F5344CB8AC3E}">
        <p14:creationId xmlns:p14="http://schemas.microsoft.com/office/powerpoint/2010/main" val="2750999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91A34F-CFE3-46EE-A7A0-B2AF81A224AB}" type="slidenum">
              <a:rPr lang="en-US" smtClean="0"/>
              <a:t>7</a:t>
            </a:fld>
            <a:endParaRPr lang="en-US"/>
          </a:p>
        </p:txBody>
      </p:sp>
    </p:spTree>
    <p:extLst>
      <p:ext uri="{BB962C8B-B14F-4D97-AF65-F5344CB8AC3E}">
        <p14:creationId xmlns:p14="http://schemas.microsoft.com/office/powerpoint/2010/main" val="65165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91A34F-CFE3-46EE-A7A0-B2AF81A224AB}" type="slidenum">
              <a:rPr lang="en-US" smtClean="0"/>
              <a:t>8</a:t>
            </a:fld>
            <a:endParaRPr lang="en-US"/>
          </a:p>
        </p:txBody>
      </p:sp>
    </p:spTree>
    <p:extLst>
      <p:ext uri="{BB962C8B-B14F-4D97-AF65-F5344CB8AC3E}">
        <p14:creationId xmlns:p14="http://schemas.microsoft.com/office/powerpoint/2010/main" val="1482214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91A34F-CFE3-46EE-A7A0-B2AF81A224AB}" type="slidenum">
              <a:rPr lang="en-US" smtClean="0"/>
              <a:t>9</a:t>
            </a:fld>
            <a:endParaRPr lang="en-US"/>
          </a:p>
        </p:txBody>
      </p:sp>
    </p:spTree>
    <p:extLst>
      <p:ext uri="{BB962C8B-B14F-4D97-AF65-F5344CB8AC3E}">
        <p14:creationId xmlns:p14="http://schemas.microsoft.com/office/powerpoint/2010/main" val="4182634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BFAF1A8-523B-46C0-BC01-6550E381801C}" type="slidenum">
              <a:rPr lang="fr-FR" smtClean="0"/>
              <a:pPr>
                <a:defRPr/>
              </a:pPr>
              <a:t>10</a:t>
            </a:fld>
            <a:endParaRPr lang="fr-FR"/>
          </a:p>
        </p:txBody>
      </p:sp>
    </p:spTree>
    <p:extLst>
      <p:ext uri="{BB962C8B-B14F-4D97-AF65-F5344CB8AC3E}">
        <p14:creationId xmlns:p14="http://schemas.microsoft.com/office/powerpoint/2010/main" val="1931155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0D954FB6-00EF-4325-AA75-37F91521D192}" type="slidenum">
              <a:rPr lang="fr-FR" smtClean="0"/>
              <a:t>11</a:t>
            </a:fld>
            <a:endParaRPr lang="fr-FR"/>
          </a:p>
        </p:txBody>
      </p:sp>
    </p:spTree>
    <p:extLst>
      <p:ext uri="{BB962C8B-B14F-4D97-AF65-F5344CB8AC3E}">
        <p14:creationId xmlns:p14="http://schemas.microsoft.com/office/powerpoint/2010/main" val="909947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0D954FB6-00EF-4325-AA75-37F91521D192}" type="slidenum">
              <a:rPr lang="fr-FR" smtClean="0"/>
              <a:t>12</a:t>
            </a:fld>
            <a:endParaRPr lang="fr-FR"/>
          </a:p>
        </p:txBody>
      </p:sp>
    </p:spTree>
    <p:extLst>
      <p:ext uri="{BB962C8B-B14F-4D97-AF65-F5344CB8AC3E}">
        <p14:creationId xmlns:p14="http://schemas.microsoft.com/office/powerpoint/2010/main" val="260688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0D954FB6-00EF-4325-AA75-37F91521D192}" type="slidenum">
              <a:rPr lang="fr-FR" smtClean="0"/>
              <a:t>13</a:t>
            </a:fld>
            <a:endParaRPr lang="fr-FR"/>
          </a:p>
        </p:txBody>
      </p:sp>
    </p:spTree>
    <p:extLst>
      <p:ext uri="{BB962C8B-B14F-4D97-AF65-F5344CB8AC3E}">
        <p14:creationId xmlns:p14="http://schemas.microsoft.com/office/powerpoint/2010/main" val="459221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13E1629-7B14-FA43-B622-D36FF7CD3C7A}" type="datetimeFigureOut">
              <a:rPr lang="fr-FR" smtClean="0"/>
              <a:t>14/02/2017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A720101-85F7-EB49-9C08-DFBEFDC68511}" type="slidenum">
              <a:rPr lang="fr-FR" smtClean="0"/>
              <a:t>‹N°›</a:t>
            </a:fld>
            <a:endParaRPr lang="fr-FR" dirty="0"/>
          </a:p>
        </p:txBody>
      </p:sp>
    </p:spTree>
    <p:extLst>
      <p:ext uri="{BB962C8B-B14F-4D97-AF65-F5344CB8AC3E}">
        <p14:creationId xmlns:p14="http://schemas.microsoft.com/office/powerpoint/2010/main" val="1989780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3E1629-7B14-FA43-B622-D36FF7CD3C7A}" type="datetimeFigureOut">
              <a:rPr lang="fr-FR" smtClean="0"/>
              <a:t>14/02/2017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A720101-85F7-EB49-9C08-DFBEFDC68511}" type="slidenum">
              <a:rPr lang="fr-FR" smtClean="0"/>
              <a:t>‹N°›</a:t>
            </a:fld>
            <a:endParaRPr lang="fr-FR" dirty="0"/>
          </a:p>
        </p:txBody>
      </p:sp>
    </p:spTree>
    <p:extLst>
      <p:ext uri="{BB962C8B-B14F-4D97-AF65-F5344CB8AC3E}">
        <p14:creationId xmlns:p14="http://schemas.microsoft.com/office/powerpoint/2010/main" val="803124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54781"/>
            <a:ext cx="2057400" cy="329088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54781"/>
            <a:ext cx="6019800" cy="32908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3E1629-7B14-FA43-B622-D36FF7CD3C7A}" type="datetimeFigureOut">
              <a:rPr lang="fr-FR" smtClean="0"/>
              <a:t>14/02/2017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A720101-85F7-EB49-9C08-DFBEFDC68511}" type="slidenum">
              <a:rPr lang="fr-FR" smtClean="0"/>
              <a:t>‹N°›</a:t>
            </a:fld>
            <a:endParaRPr lang="fr-FR" dirty="0"/>
          </a:p>
        </p:txBody>
      </p:sp>
    </p:spTree>
    <p:extLst>
      <p:ext uri="{BB962C8B-B14F-4D97-AF65-F5344CB8AC3E}">
        <p14:creationId xmlns:p14="http://schemas.microsoft.com/office/powerpoint/2010/main" val="1710700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841772"/>
            <a:ext cx="6858000" cy="17907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A5015222-2598-4946-9A40-318E73582C18}" type="slidenum">
              <a:rPr lang="en-US" altLang="fr-FR"/>
              <a:pPr>
                <a:defRPr/>
              </a:pPr>
              <a:t>‹N°›</a:t>
            </a:fld>
            <a:endParaRPr lang="en-US" altLang="fr-FR"/>
          </a:p>
        </p:txBody>
      </p:sp>
    </p:spTree>
    <p:extLst>
      <p:ext uri="{BB962C8B-B14F-4D97-AF65-F5344CB8AC3E}">
        <p14:creationId xmlns:p14="http://schemas.microsoft.com/office/powerpoint/2010/main" val="139197227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8D31EF23-ACF6-411D-B3D7-F73121F36E06}" type="slidenum">
              <a:rPr lang="en-US" altLang="fr-FR"/>
              <a:pPr>
                <a:defRPr/>
              </a:pPr>
              <a:t>‹N°›</a:t>
            </a:fld>
            <a:endParaRPr lang="en-US" altLang="fr-FR"/>
          </a:p>
        </p:txBody>
      </p:sp>
    </p:spTree>
    <p:extLst>
      <p:ext uri="{BB962C8B-B14F-4D97-AF65-F5344CB8AC3E}">
        <p14:creationId xmlns:p14="http://schemas.microsoft.com/office/powerpoint/2010/main" val="155987064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282304"/>
            <a:ext cx="7886700" cy="2139553"/>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fr-FR" smtClean="0"/>
              <a:t>Modifiez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9216A68B-A96C-4CEB-BC31-87AADB88DEC9}" type="slidenum">
              <a:rPr lang="en-US" altLang="fr-FR"/>
              <a:pPr>
                <a:defRPr/>
              </a:pPr>
              <a:t>‹N°›</a:t>
            </a:fld>
            <a:endParaRPr lang="en-US" altLang="fr-FR"/>
          </a:p>
        </p:txBody>
      </p:sp>
    </p:spTree>
    <p:extLst>
      <p:ext uri="{BB962C8B-B14F-4D97-AF65-F5344CB8AC3E}">
        <p14:creationId xmlns:p14="http://schemas.microsoft.com/office/powerpoint/2010/main" val="327196640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1371600" y="2914650"/>
            <a:ext cx="3124200" cy="22288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2914650"/>
            <a:ext cx="3124200" cy="22288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3C8E60DC-EBDB-4F09-8360-41F71BC5D00C}" type="slidenum">
              <a:rPr lang="en-US" altLang="fr-FR"/>
              <a:pPr>
                <a:defRPr/>
              </a:pPr>
              <a:t>‹N°›</a:t>
            </a:fld>
            <a:endParaRPr lang="en-US" altLang="fr-FR"/>
          </a:p>
        </p:txBody>
      </p:sp>
    </p:spTree>
    <p:extLst>
      <p:ext uri="{BB962C8B-B14F-4D97-AF65-F5344CB8AC3E}">
        <p14:creationId xmlns:p14="http://schemas.microsoft.com/office/powerpoint/2010/main" val="231569655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273844"/>
            <a:ext cx="7886700" cy="994172"/>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30239" y="1878806"/>
            <a:ext cx="3868737" cy="2763441"/>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1878806"/>
            <a:ext cx="3887788" cy="2763441"/>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15101D78-5420-47A4-9999-FA3AEC89A1BC}" type="slidenum">
              <a:rPr lang="en-US" altLang="fr-FR"/>
              <a:pPr>
                <a:defRPr/>
              </a:pPr>
              <a:t>‹N°›</a:t>
            </a:fld>
            <a:endParaRPr lang="en-US" altLang="fr-FR"/>
          </a:p>
        </p:txBody>
      </p:sp>
    </p:spTree>
    <p:extLst>
      <p:ext uri="{BB962C8B-B14F-4D97-AF65-F5344CB8AC3E}">
        <p14:creationId xmlns:p14="http://schemas.microsoft.com/office/powerpoint/2010/main" val="88480934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0FD9059C-49B3-45D4-BF9F-C57652BC914E}" type="slidenum">
              <a:rPr lang="en-US" altLang="fr-FR"/>
              <a:pPr>
                <a:defRPr/>
              </a:pPr>
              <a:t>‹N°›</a:t>
            </a:fld>
            <a:endParaRPr lang="en-US" altLang="fr-FR"/>
          </a:p>
        </p:txBody>
      </p:sp>
    </p:spTree>
    <p:extLst>
      <p:ext uri="{BB962C8B-B14F-4D97-AF65-F5344CB8AC3E}">
        <p14:creationId xmlns:p14="http://schemas.microsoft.com/office/powerpoint/2010/main" val="6966807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538DE31-C29C-4B2B-895B-0E2C45CF9452}" type="slidenum">
              <a:rPr lang="en-US" altLang="fr-FR"/>
              <a:pPr>
                <a:defRPr/>
              </a:pPr>
              <a:t>‹N°›</a:t>
            </a:fld>
            <a:endParaRPr lang="en-US" altLang="fr-FR"/>
          </a:p>
        </p:txBody>
      </p:sp>
    </p:spTree>
    <p:extLst>
      <p:ext uri="{BB962C8B-B14F-4D97-AF65-F5344CB8AC3E}">
        <p14:creationId xmlns:p14="http://schemas.microsoft.com/office/powerpoint/2010/main" val="149389579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9" y="342900"/>
            <a:ext cx="2949575" cy="120015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19BD9A03-6EBD-4744-A25F-988A15B8EC99}" type="slidenum">
              <a:rPr lang="en-US" altLang="fr-FR"/>
              <a:pPr>
                <a:defRPr/>
              </a:pPr>
              <a:t>‹N°›</a:t>
            </a:fld>
            <a:endParaRPr lang="en-US" altLang="fr-FR"/>
          </a:p>
        </p:txBody>
      </p:sp>
    </p:spTree>
    <p:extLst>
      <p:ext uri="{BB962C8B-B14F-4D97-AF65-F5344CB8AC3E}">
        <p14:creationId xmlns:p14="http://schemas.microsoft.com/office/powerpoint/2010/main" val="373723072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3E1629-7B14-FA43-B622-D36FF7CD3C7A}" type="datetimeFigureOut">
              <a:rPr lang="fr-FR" smtClean="0"/>
              <a:t>14/02/2017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A720101-85F7-EB49-9C08-DFBEFDC68511}" type="slidenum">
              <a:rPr lang="fr-FR" smtClean="0"/>
              <a:t>‹N°›</a:t>
            </a:fld>
            <a:endParaRPr lang="fr-FR" dirty="0"/>
          </a:p>
        </p:txBody>
      </p:sp>
    </p:spTree>
    <p:extLst>
      <p:ext uri="{BB962C8B-B14F-4D97-AF65-F5344CB8AC3E}">
        <p14:creationId xmlns:p14="http://schemas.microsoft.com/office/powerpoint/2010/main" val="181228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9" y="342900"/>
            <a:ext cx="2949575" cy="120015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smtClean="0">
              <a:sym typeface="Lucida Grande" charset="0"/>
            </a:endParaRPr>
          </a:p>
        </p:txBody>
      </p:sp>
      <p:sp>
        <p:nvSpPr>
          <p:cNvPr id="4" name="Espace réservé du texte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EC9EFB34-C440-4DB7-B44C-437AC12F4F7E}" type="slidenum">
              <a:rPr lang="en-US" altLang="fr-FR"/>
              <a:pPr>
                <a:defRPr/>
              </a:pPr>
              <a:t>‹N°›</a:t>
            </a:fld>
            <a:endParaRPr lang="en-US" altLang="fr-FR"/>
          </a:p>
        </p:txBody>
      </p:sp>
    </p:spTree>
    <p:extLst>
      <p:ext uri="{BB962C8B-B14F-4D97-AF65-F5344CB8AC3E}">
        <p14:creationId xmlns:p14="http://schemas.microsoft.com/office/powerpoint/2010/main" val="18288341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160F8F18-0855-4376-8F4C-98D8E7FE598D}" type="slidenum">
              <a:rPr lang="en-US" altLang="fr-FR"/>
              <a:pPr>
                <a:defRPr/>
              </a:pPr>
              <a:t>‹N°›</a:t>
            </a:fld>
            <a:endParaRPr lang="en-US" altLang="fr-FR"/>
          </a:p>
        </p:txBody>
      </p:sp>
    </p:spTree>
    <p:extLst>
      <p:ext uri="{BB962C8B-B14F-4D97-AF65-F5344CB8AC3E}">
        <p14:creationId xmlns:p14="http://schemas.microsoft.com/office/powerpoint/2010/main" val="80758130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1383507"/>
            <a:ext cx="1943100" cy="3759994"/>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85800" y="1383507"/>
            <a:ext cx="5676900" cy="375999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31C1F173-3CAC-4734-B346-AA6D7DEB610E}" type="slidenum">
              <a:rPr lang="en-US" altLang="fr-FR"/>
              <a:pPr>
                <a:defRPr/>
              </a:pPr>
              <a:t>‹N°›</a:t>
            </a:fld>
            <a:endParaRPr lang="en-US" altLang="fr-FR"/>
          </a:p>
        </p:txBody>
      </p:sp>
    </p:spTree>
    <p:extLst>
      <p:ext uri="{BB962C8B-B14F-4D97-AF65-F5344CB8AC3E}">
        <p14:creationId xmlns:p14="http://schemas.microsoft.com/office/powerpoint/2010/main" val="312349072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13E1629-7B14-FA43-B622-D36FF7CD3C7A}" type="datetimeFigureOut">
              <a:rPr lang="fr-FR" smtClean="0"/>
              <a:t>14/02/2017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CA720101-85F7-EB49-9C08-DFBEFDC68511}" type="slidenum">
              <a:rPr lang="fr-FR" smtClean="0"/>
              <a:t>‹N°›</a:t>
            </a:fld>
            <a:endParaRPr lang="fr-FR" dirty="0"/>
          </a:p>
        </p:txBody>
      </p:sp>
    </p:spTree>
    <p:extLst>
      <p:ext uri="{BB962C8B-B14F-4D97-AF65-F5344CB8AC3E}">
        <p14:creationId xmlns:p14="http://schemas.microsoft.com/office/powerpoint/2010/main" val="2262549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13E1629-7B14-FA43-B622-D36FF7CD3C7A}" type="datetimeFigureOut">
              <a:rPr lang="fr-FR" smtClean="0"/>
              <a:t>14/02/2017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CA720101-85F7-EB49-9C08-DFBEFDC68511}" type="slidenum">
              <a:rPr lang="fr-FR" smtClean="0"/>
              <a:t>‹N°›</a:t>
            </a:fld>
            <a:endParaRPr lang="fr-FR" dirty="0"/>
          </a:p>
        </p:txBody>
      </p:sp>
    </p:spTree>
    <p:extLst>
      <p:ext uri="{BB962C8B-B14F-4D97-AF65-F5344CB8AC3E}">
        <p14:creationId xmlns:p14="http://schemas.microsoft.com/office/powerpoint/2010/main" val="2529357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13E1629-7B14-FA43-B622-D36FF7CD3C7A}" type="datetimeFigureOut">
              <a:rPr lang="fr-FR" smtClean="0"/>
              <a:t>14/02/2017</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CA720101-85F7-EB49-9C08-DFBEFDC68511}" type="slidenum">
              <a:rPr lang="fr-FR" smtClean="0"/>
              <a:t>‹N°›</a:t>
            </a:fld>
            <a:endParaRPr lang="fr-FR" dirty="0"/>
          </a:p>
        </p:txBody>
      </p:sp>
    </p:spTree>
    <p:extLst>
      <p:ext uri="{BB962C8B-B14F-4D97-AF65-F5344CB8AC3E}">
        <p14:creationId xmlns:p14="http://schemas.microsoft.com/office/powerpoint/2010/main" val="3354223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F13E1629-7B14-FA43-B622-D36FF7CD3C7A}" type="datetimeFigureOut">
              <a:rPr lang="fr-FR" smtClean="0"/>
              <a:t>14/02/2017</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CA720101-85F7-EB49-9C08-DFBEFDC68511}" type="slidenum">
              <a:rPr lang="fr-FR" smtClean="0"/>
              <a:t>‹N°›</a:t>
            </a:fld>
            <a:endParaRPr lang="fr-FR" dirty="0"/>
          </a:p>
        </p:txBody>
      </p:sp>
    </p:spTree>
    <p:extLst>
      <p:ext uri="{BB962C8B-B14F-4D97-AF65-F5344CB8AC3E}">
        <p14:creationId xmlns:p14="http://schemas.microsoft.com/office/powerpoint/2010/main" val="305979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13E1629-7B14-FA43-B622-D36FF7CD3C7A}" type="datetimeFigureOut">
              <a:rPr lang="fr-FR" smtClean="0"/>
              <a:t>14/02/2017</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CA720101-85F7-EB49-9C08-DFBEFDC68511}" type="slidenum">
              <a:rPr lang="fr-FR" smtClean="0"/>
              <a:t>‹N°›</a:t>
            </a:fld>
            <a:endParaRPr lang="fr-FR" dirty="0"/>
          </a:p>
        </p:txBody>
      </p:sp>
    </p:spTree>
    <p:extLst>
      <p:ext uri="{BB962C8B-B14F-4D97-AF65-F5344CB8AC3E}">
        <p14:creationId xmlns:p14="http://schemas.microsoft.com/office/powerpoint/2010/main" val="4184408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13E1629-7B14-FA43-B622-D36FF7CD3C7A}" type="datetimeFigureOut">
              <a:rPr lang="fr-FR" smtClean="0"/>
              <a:t>14/02/2017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CA720101-85F7-EB49-9C08-DFBEFDC68511}" type="slidenum">
              <a:rPr lang="fr-FR" smtClean="0"/>
              <a:t>‹N°›</a:t>
            </a:fld>
            <a:endParaRPr lang="fr-FR" dirty="0"/>
          </a:p>
        </p:txBody>
      </p:sp>
    </p:spTree>
    <p:extLst>
      <p:ext uri="{BB962C8B-B14F-4D97-AF65-F5344CB8AC3E}">
        <p14:creationId xmlns:p14="http://schemas.microsoft.com/office/powerpoint/2010/main" val="4225839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13E1629-7B14-FA43-B622-D36FF7CD3C7A}" type="datetimeFigureOut">
              <a:rPr lang="fr-FR" smtClean="0"/>
              <a:t>14/02/2017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CA720101-85F7-EB49-9C08-DFBEFDC68511}" type="slidenum">
              <a:rPr lang="fr-FR" smtClean="0"/>
              <a:t>‹N°›</a:t>
            </a:fld>
            <a:endParaRPr lang="fr-FR" dirty="0"/>
          </a:p>
        </p:txBody>
      </p:sp>
    </p:spTree>
    <p:extLst>
      <p:ext uri="{BB962C8B-B14F-4D97-AF65-F5344CB8AC3E}">
        <p14:creationId xmlns:p14="http://schemas.microsoft.com/office/powerpoint/2010/main" val="2516819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3E1629-7B14-FA43-B622-D36FF7CD3C7A}" type="datetimeFigureOut">
              <a:rPr lang="fr-FR" smtClean="0"/>
              <a:t>14/02/2017</a:t>
            </a:fld>
            <a:endParaRPr lang="fr-FR" dirty="0"/>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A720101-85F7-EB49-9C08-DFBEFDC68511}" type="slidenum">
              <a:rPr lang="fr-FR" smtClean="0"/>
              <a:t>‹N°›</a:t>
            </a:fld>
            <a:endParaRPr lang="fr-FR" dirty="0"/>
          </a:p>
        </p:txBody>
      </p:sp>
    </p:spTree>
    <p:extLst>
      <p:ext uri="{BB962C8B-B14F-4D97-AF65-F5344CB8AC3E}">
        <p14:creationId xmlns:p14="http://schemas.microsoft.com/office/powerpoint/2010/main" val="3464147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1383507"/>
            <a:ext cx="7772400" cy="1531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US" altLang="fr-FR" smtClean="0">
                <a:sym typeface="Lucida Grande"/>
              </a:rPr>
              <a:t>Click to edit Master title style</a:t>
            </a:r>
          </a:p>
        </p:txBody>
      </p:sp>
      <p:sp>
        <p:nvSpPr>
          <p:cNvPr id="1027" name="Rectangle 2"/>
          <p:cNvSpPr>
            <a:spLocks noGrp="1" noChangeArrowheads="1"/>
          </p:cNvSpPr>
          <p:nvPr>
            <p:ph type="body" idx="1"/>
          </p:nvPr>
        </p:nvSpPr>
        <p:spPr bwMode="auto">
          <a:xfrm>
            <a:off x="1371600" y="2914650"/>
            <a:ext cx="6400800" cy="222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altLang="fr-FR" smtClean="0">
                <a:sym typeface="Lucida Grande"/>
              </a:rPr>
              <a:t>Click to edit Master text styles</a:t>
            </a:r>
          </a:p>
          <a:p>
            <a:pPr lvl="1"/>
            <a:r>
              <a:rPr lang="en-US" altLang="fr-FR" smtClean="0">
                <a:sym typeface="Lucida Grande"/>
              </a:rPr>
              <a:t>Second level</a:t>
            </a:r>
          </a:p>
          <a:p>
            <a:pPr lvl="2"/>
            <a:r>
              <a:rPr lang="en-US" altLang="fr-FR" smtClean="0">
                <a:sym typeface="Lucida Grande"/>
              </a:rPr>
              <a:t>Third level</a:t>
            </a:r>
          </a:p>
          <a:p>
            <a:pPr lvl="3"/>
            <a:r>
              <a:rPr lang="en-US" altLang="fr-FR" smtClean="0">
                <a:sym typeface="Lucida Grande"/>
              </a:rPr>
              <a:t>Fourth level</a:t>
            </a:r>
          </a:p>
          <a:p>
            <a:pPr lvl="4"/>
            <a:r>
              <a:rPr lang="en-US" altLang="fr-FR" smtClean="0">
                <a:sym typeface="Lucida Grande"/>
              </a:rPr>
              <a:t>Fifth level</a:t>
            </a:r>
          </a:p>
        </p:txBody>
      </p:sp>
      <p:sp>
        <p:nvSpPr>
          <p:cNvPr id="2" name="Text Box 3"/>
          <p:cNvSpPr txBox="1">
            <a:spLocks noGrp="1" noChangeArrowheads="1"/>
          </p:cNvSpPr>
          <p:nvPr>
            <p:ph type="sldNum" sz="quarter" idx="4"/>
          </p:nvPr>
        </p:nvSpPr>
        <p:spPr bwMode="auto">
          <a:xfrm>
            <a:off x="8391525" y="4831556"/>
            <a:ext cx="306388" cy="21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ctr" eaLnBrk="1" hangingPunct="1">
              <a:defRPr>
                <a:solidFill>
                  <a:srgbClr val="878787"/>
                </a:solidFill>
                <a:latin typeface="Lucida Grande" charset="0"/>
                <a:ea typeface="Lucida Grande" charset="0"/>
                <a:cs typeface="Lucida Grande" charset="0"/>
                <a:sym typeface="Lucida Grande" charset="0"/>
              </a:defRPr>
            </a:lvl1pPr>
          </a:lstStyle>
          <a:p>
            <a:pPr defTabSz="685800" fontAlgn="base">
              <a:spcBef>
                <a:spcPct val="0"/>
              </a:spcBef>
              <a:spcAft>
                <a:spcPct val="0"/>
              </a:spcAft>
              <a:defRPr/>
            </a:pPr>
            <a:fld id="{640EF313-17B4-4EE0-8A40-6F515AD35173}" type="slidenum">
              <a:rPr lang="en-US" altLang="fr-FR" sz="900" smtClean="0"/>
              <a:pPr defTabSz="685800" fontAlgn="base">
                <a:spcBef>
                  <a:spcPct val="0"/>
                </a:spcBef>
                <a:spcAft>
                  <a:spcPct val="0"/>
                </a:spcAft>
                <a:defRPr/>
              </a:pPr>
              <a:t>‹N°›</a:t>
            </a:fld>
            <a:endParaRPr lang="en-US" altLang="fr-FR" sz="900"/>
          </a:p>
        </p:txBody>
      </p:sp>
    </p:spTree>
    <p:extLst>
      <p:ext uri="{BB962C8B-B14F-4D97-AF65-F5344CB8AC3E}">
        <p14:creationId xmlns:p14="http://schemas.microsoft.com/office/powerpoint/2010/main" val="1754390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ctr" rtl="0" eaLnBrk="0" fontAlgn="base" hangingPunct="0">
        <a:spcBef>
          <a:spcPct val="0"/>
        </a:spcBef>
        <a:spcAft>
          <a:spcPct val="0"/>
        </a:spcAft>
        <a:defRPr sz="3300" kern="1200">
          <a:solidFill>
            <a:schemeClr val="tx1"/>
          </a:solidFill>
          <a:latin typeface="+mj-lt"/>
          <a:ea typeface="+mj-ea"/>
          <a:cs typeface="+mj-cs"/>
          <a:sym typeface="Lucida Grande"/>
        </a:defRPr>
      </a:lvl1pPr>
      <a:lvl2pPr algn="ctr" rtl="0" eaLnBrk="0" fontAlgn="base" hangingPunct="0">
        <a:spcBef>
          <a:spcPct val="0"/>
        </a:spcBef>
        <a:spcAft>
          <a:spcPct val="0"/>
        </a:spcAft>
        <a:defRPr sz="3300">
          <a:solidFill>
            <a:schemeClr val="tx1"/>
          </a:solidFill>
          <a:latin typeface="Lucida Grande" charset="0"/>
          <a:ea typeface="ヒラギノ角ゴ ProN W3" charset="0"/>
          <a:cs typeface="ヒラギノ角ゴ ProN W3" charset="0"/>
          <a:sym typeface="Lucida Grande"/>
        </a:defRPr>
      </a:lvl2pPr>
      <a:lvl3pPr algn="ctr" rtl="0" eaLnBrk="0" fontAlgn="base" hangingPunct="0">
        <a:spcBef>
          <a:spcPct val="0"/>
        </a:spcBef>
        <a:spcAft>
          <a:spcPct val="0"/>
        </a:spcAft>
        <a:defRPr sz="3300">
          <a:solidFill>
            <a:schemeClr val="tx1"/>
          </a:solidFill>
          <a:latin typeface="Lucida Grande" charset="0"/>
          <a:ea typeface="ヒラギノ角ゴ ProN W3" charset="0"/>
          <a:cs typeface="ヒラギノ角ゴ ProN W3" charset="0"/>
          <a:sym typeface="Lucida Grande"/>
        </a:defRPr>
      </a:lvl3pPr>
      <a:lvl4pPr algn="ctr" rtl="0" eaLnBrk="0" fontAlgn="base" hangingPunct="0">
        <a:spcBef>
          <a:spcPct val="0"/>
        </a:spcBef>
        <a:spcAft>
          <a:spcPct val="0"/>
        </a:spcAft>
        <a:defRPr sz="3300">
          <a:solidFill>
            <a:schemeClr val="tx1"/>
          </a:solidFill>
          <a:latin typeface="Lucida Grande" charset="0"/>
          <a:ea typeface="ヒラギノ角ゴ ProN W3" charset="0"/>
          <a:cs typeface="ヒラギノ角ゴ ProN W3" charset="0"/>
          <a:sym typeface="Lucida Grande"/>
        </a:defRPr>
      </a:lvl4pPr>
      <a:lvl5pPr algn="ctr" rtl="0" eaLnBrk="0" fontAlgn="base" hangingPunct="0">
        <a:spcBef>
          <a:spcPct val="0"/>
        </a:spcBef>
        <a:spcAft>
          <a:spcPct val="0"/>
        </a:spcAft>
        <a:defRPr sz="3300">
          <a:solidFill>
            <a:schemeClr val="tx1"/>
          </a:solidFill>
          <a:latin typeface="Lucida Grande" charset="0"/>
          <a:ea typeface="ヒラギノ角ゴ ProN W3" charset="0"/>
          <a:cs typeface="ヒラギノ角ゴ ProN W3" charset="0"/>
          <a:sym typeface="Lucida Grande"/>
        </a:defRPr>
      </a:lvl5pPr>
      <a:lvl6pPr marL="342900" algn="ctr" rtl="0" fontAlgn="base">
        <a:spcBef>
          <a:spcPct val="0"/>
        </a:spcBef>
        <a:spcAft>
          <a:spcPct val="0"/>
        </a:spcAft>
        <a:defRPr sz="3300">
          <a:solidFill>
            <a:schemeClr val="tx1"/>
          </a:solidFill>
          <a:latin typeface="Lucida Grande" charset="0"/>
          <a:ea typeface="ヒラギノ角ゴ ProN W3" charset="0"/>
          <a:cs typeface="ヒラギノ角ゴ ProN W3" charset="0"/>
          <a:sym typeface="Lucida Grande" charset="0"/>
        </a:defRPr>
      </a:lvl6pPr>
      <a:lvl7pPr marL="685800" algn="ctr" rtl="0" fontAlgn="base">
        <a:spcBef>
          <a:spcPct val="0"/>
        </a:spcBef>
        <a:spcAft>
          <a:spcPct val="0"/>
        </a:spcAft>
        <a:defRPr sz="3300">
          <a:solidFill>
            <a:schemeClr val="tx1"/>
          </a:solidFill>
          <a:latin typeface="Lucida Grande" charset="0"/>
          <a:ea typeface="ヒラギノ角ゴ ProN W3" charset="0"/>
          <a:cs typeface="ヒラギノ角ゴ ProN W3" charset="0"/>
          <a:sym typeface="Lucida Grande" charset="0"/>
        </a:defRPr>
      </a:lvl7pPr>
      <a:lvl8pPr marL="1028700" algn="ctr" rtl="0" fontAlgn="base">
        <a:spcBef>
          <a:spcPct val="0"/>
        </a:spcBef>
        <a:spcAft>
          <a:spcPct val="0"/>
        </a:spcAft>
        <a:defRPr sz="3300">
          <a:solidFill>
            <a:schemeClr val="tx1"/>
          </a:solidFill>
          <a:latin typeface="Lucida Grande" charset="0"/>
          <a:ea typeface="ヒラギノ角ゴ ProN W3" charset="0"/>
          <a:cs typeface="ヒラギノ角ゴ ProN W3" charset="0"/>
          <a:sym typeface="Lucida Grande" charset="0"/>
        </a:defRPr>
      </a:lvl8pPr>
      <a:lvl9pPr marL="1371600" algn="ctr" rtl="0" fontAlgn="base">
        <a:spcBef>
          <a:spcPct val="0"/>
        </a:spcBef>
        <a:spcAft>
          <a:spcPct val="0"/>
        </a:spcAft>
        <a:defRPr sz="3300">
          <a:solidFill>
            <a:schemeClr val="tx1"/>
          </a:solidFill>
          <a:latin typeface="Lucida Grande" charset="0"/>
          <a:ea typeface="ヒラギノ角ゴ ProN W3" charset="0"/>
          <a:cs typeface="ヒラギノ角ゴ ProN W3" charset="0"/>
          <a:sym typeface="Lucida Grande" charset="0"/>
        </a:defRPr>
      </a:lvl9pPr>
    </p:titleStyle>
    <p:bodyStyle>
      <a:lvl1pPr algn="ctr" rtl="0" eaLnBrk="0" fontAlgn="base" hangingPunct="0">
        <a:spcBef>
          <a:spcPts val="600"/>
        </a:spcBef>
        <a:spcAft>
          <a:spcPct val="0"/>
        </a:spcAft>
        <a:defRPr sz="2400" kern="1200">
          <a:solidFill>
            <a:srgbClr val="878787"/>
          </a:solidFill>
          <a:latin typeface="+mn-lt"/>
          <a:ea typeface="+mn-ea"/>
          <a:cs typeface="+mn-cs"/>
          <a:sym typeface="Lucida Grande"/>
        </a:defRPr>
      </a:lvl1pPr>
      <a:lvl2pPr marL="285750" algn="ctr" rtl="0" eaLnBrk="0" fontAlgn="base" hangingPunct="0">
        <a:spcBef>
          <a:spcPts val="525"/>
        </a:spcBef>
        <a:spcAft>
          <a:spcPct val="0"/>
        </a:spcAft>
        <a:defRPr sz="2100" kern="1200">
          <a:solidFill>
            <a:srgbClr val="878787"/>
          </a:solidFill>
          <a:latin typeface="+mn-lt"/>
          <a:ea typeface="+mn-ea"/>
          <a:cs typeface="+mn-cs"/>
          <a:sym typeface="Lucida Grande"/>
        </a:defRPr>
      </a:lvl2pPr>
      <a:lvl3pPr marL="628650" algn="ctr" rtl="0" eaLnBrk="0" fontAlgn="base" hangingPunct="0">
        <a:spcBef>
          <a:spcPts val="450"/>
        </a:spcBef>
        <a:spcAft>
          <a:spcPct val="0"/>
        </a:spcAft>
        <a:defRPr sz="1800" kern="1200">
          <a:solidFill>
            <a:srgbClr val="878787"/>
          </a:solidFill>
          <a:latin typeface="+mn-lt"/>
          <a:ea typeface="+mn-ea"/>
          <a:cs typeface="+mn-cs"/>
          <a:sym typeface="Lucida Grande"/>
        </a:defRPr>
      </a:lvl3pPr>
      <a:lvl4pPr marL="971550" algn="ctr" rtl="0" eaLnBrk="0" fontAlgn="base" hangingPunct="0">
        <a:spcBef>
          <a:spcPts val="375"/>
        </a:spcBef>
        <a:spcAft>
          <a:spcPct val="0"/>
        </a:spcAft>
        <a:defRPr sz="1500" kern="1200">
          <a:solidFill>
            <a:srgbClr val="878787"/>
          </a:solidFill>
          <a:latin typeface="+mn-lt"/>
          <a:ea typeface="+mn-ea"/>
          <a:cs typeface="+mn-cs"/>
          <a:sym typeface="Lucida Grande"/>
        </a:defRPr>
      </a:lvl4pPr>
      <a:lvl5pPr marL="1314450" algn="ctr" rtl="0" eaLnBrk="0" fontAlgn="base" hangingPunct="0">
        <a:spcBef>
          <a:spcPts val="375"/>
        </a:spcBef>
        <a:spcAft>
          <a:spcPct val="0"/>
        </a:spcAft>
        <a:defRPr sz="1500" kern="1200">
          <a:solidFill>
            <a:srgbClr val="878787"/>
          </a:solidFill>
          <a:latin typeface="+mn-lt"/>
          <a:ea typeface="+mn-ea"/>
          <a:cs typeface="+mn-cs"/>
          <a:sym typeface="Lucida Grande"/>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8.pn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mailto:foglalas@airportshuttle.h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1.emf"/><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798" y="1491630"/>
            <a:ext cx="7772400" cy="1002290"/>
          </a:xfrm>
        </p:spPr>
        <p:txBody>
          <a:bodyPr>
            <a:normAutofit fontScale="90000"/>
          </a:bodyPr>
          <a:lstStyle/>
          <a:p>
            <a:r>
              <a:rPr lang="fr-FR" sz="2800" b="1" dirty="0" smtClean="0">
                <a:solidFill>
                  <a:srgbClr val="932F79"/>
                </a:solidFill>
                <a:latin typeface="Century Gothic"/>
                <a:cs typeface="Century Gothic"/>
              </a:rPr>
              <a:t>SEMINAIRE LABS 2017</a:t>
            </a:r>
            <a:br>
              <a:rPr lang="fr-FR" sz="2800" b="1" dirty="0" smtClean="0">
                <a:solidFill>
                  <a:srgbClr val="932F79"/>
                </a:solidFill>
                <a:latin typeface="Century Gothic"/>
                <a:cs typeface="Century Gothic"/>
              </a:rPr>
            </a:br>
            <a:r>
              <a:rPr lang="fr-FR" sz="2800" b="1" dirty="0">
                <a:solidFill>
                  <a:srgbClr val="932F79"/>
                </a:solidFill>
                <a:latin typeface="Century Gothic"/>
                <a:cs typeface="Century Gothic"/>
              </a:rPr>
              <a:t/>
            </a:r>
            <a:br>
              <a:rPr lang="fr-FR" sz="2800" b="1" dirty="0">
                <a:solidFill>
                  <a:srgbClr val="932F79"/>
                </a:solidFill>
                <a:latin typeface="Century Gothic"/>
                <a:cs typeface="Century Gothic"/>
              </a:rPr>
            </a:br>
            <a:r>
              <a:rPr lang="fr-FR" sz="2800" b="1" dirty="0" smtClean="0">
                <a:solidFill>
                  <a:srgbClr val="932F79"/>
                </a:solidFill>
                <a:latin typeface="Century Gothic"/>
                <a:cs typeface="Century Gothic"/>
              </a:rPr>
              <a:t>BUDAPEST, DU 23 AU 26 MARS</a:t>
            </a:r>
            <a:endParaRPr lang="fr-FR" sz="2800" b="1" dirty="0">
              <a:solidFill>
                <a:srgbClr val="932F79"/>
              </a:solidFill>
              <a:latin typeface="Century Gothic"/>
              <a:cs typeface="Century Gothic"/>
            </a:endParaRPr>
          </a:p>
        </p:txBody>
      </p:sp>
      <p:sp>
        <p:nvSpPr>
          <p:cNvPr id="4" name="Rectangle 3"/>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Rectangle 16"/>
          <p:cNvSpPr/>
          <p:nvPr/>
        </p:nvSpPr>
        <p:spPr>
          <a:xfrm>
            <a:off x="13000363" y="10212107"/>
            <a:ext cx="263876" cy="2540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fr-FR" dirty="0" smtClean="0">
              <a:solidFill>
                <a:srgbClr val="932F79"/>
              </a:solidFill>
            </a:endParaRPr>
          </a:p>
          <a:p>
            <a:pPr algn="r"/>
            <a:endParaRPr lang="fr-FR" dirty="0">
              <a:solidFill>
                <a:srgbClr val="932F79"/>
              </a:solidFill>
            </a:endParaRPr>
          </a:p>
        </p:txBody>
      </p:sp>
      <p:sp>
        <p:nvSpPr>
          <p:cNvPr id="28" name="ZoneTexte 27"/>
          <p:cNvSpPr txBox="1"/>
          <p:nvPr/>
        </p:nvSpPr>
        <p:spPr>
          <a:xfrm>
            <a:off x="94837" y="320681"/>
            <a:ext cx="2448272" cy="307777"/>
          </a:xfrm>
          <a:prstGeom prst="rect">
            <a:avLst/>
          </a:prstGeom>
          <a:noFill/>
        </p:spPr>
        <p:txBody>
          <a:bodyPr wrap="square" rtlCol="0" anchor="ctr">
            <a:spAutoFit/>
          </a:bodyPr>
          <a:lstStyle/>
          <a:p>
            <a:r>
              <a:rPr lang="fr-FR" sz="1400" dirty="0" smtClean="0">
                <a:solidFill>
                  <a:schemeClr val="bg1"/>
                </a:solidFill>
                <a:latin typeface="Century Gothic"/>
                <a:cs typeface="Century Gothic"/>
              </a:rPr>
              <a:t>www.agence-evea.com</a:t>
            </a:r>
            <a:endParaRPr lang="fr-FR" sz="1400" dirty="0">
              <a:solidFill>
                <a:schemeClr val="bg1"/>
              </a:solidFill>
              <a:latin typeface="Century Gothic"/>
              <a:cs typeface="Century Gothic"/>
            </a:endParaRPr>
          </a:p>
        </p:txBody>
      </p:sp>
      <p:pic>
        <p:nvPicPr>
          <p:cNvPr id="15" name="Picture 2" descr="Retour à l'accue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8282" y="179368"/>
            <a:ext cx="1842688" cy="8802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cdn.goeuro.com/static_content/web/content/destination/Budapest-Head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9350"/>
          <a:stretch/>
        </p:blipFill>
        <p:spPr bwMode="auto">
          <a:xfrm>
            <a:off x="-1" y="2643758"/>
            <a:ext cx="9143999" cy="2422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454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752398"/>
            <a:ext cx="5342366" cy="37980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EVEA_AIO_2\Desktop\Point dossiers\Prezppt\Logo_Carr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626" y="-359840"/>
            <a:ext cx="483539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Logo-EVE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6296" y="242936"/>
            <a:ext cx="1704504" cy="465031"/>
          </a:xfrm>
          <a:prstGeom prst="rect">
            <a:avLst/>
          </a:prstGeom>
        </p:spPr>
      </p:pic>
      <p:sp>
        <p:nvSpPr>
          <p:cNvPr id="6" name="Text Box 13"/>
          <p:cNvSpPr txBox="1">
            <a:spLocks noChangeArrowheads="1"/>
          </p:cNvSpPr>
          <p:nvPr/>
        </p:nvSpPr>
        <p:spPr bwMode="auto">
          <a:xfrm>
            <a:off x="2599922" y="4546537"/>
            <a:ext cx="6544078" cy="561692"/>
          </a:xfrm>
          <a:prstGeom prst="rect">
            <a:avLst/>
          </a:prstGeom>
          <a:noFill/>
          <a:ln w="9525">
            <a:noFill/>
            <a:miter lim="800000"/>
            <a:headEnd/>
            <a:tailEnd/>
          </a:ln>
        </p:spPr>
        <p:txBody>
          <a:bodyPr wrap="square" lIns="68580" tIns="34290" rIns="68580" bIns="34290">
            <a:spAutoFit/>
          </a:bodyPr>
          <a:lstStyle/>
          <a:p>
            <a:pPr algn="ctr"/>
            <a:r>
              <a:rPr lang="fr-FR" sz="3200" b="1" dirty="0" smtClean="0">
                <a:solidFill>
                  <a:srgbClr val="932F79"/>
                </a:solidFill>
                <a:latin typeface="Century Gothic" panose="020B0502020202020204" pitchFamily="34" charset="0"/>
              </a:rPr>
              <a:t>SOFITEL CHAIN BRIDGE</a:t>
            </a:r>
            <a:endParaRPr lang="fr-FR" sz="3200" b="1" dirty="0">
              <a:solidFill>
                <a:srgbClr val="932F79"/>
              </a:solidFill>
              <a:latin typeface="Century Gothic" panose="020B0502020202020204" pitchFamily="34" charset="0"/>
            </a:endParaRPr>
          </a:p>
        </p:txBody>
      </p:sp>
      <p:sp>
        <p:nvSpPr>
          <p:cNvPr id="2" name="AutoShape 2" descr="http://www.capdel.fr/cours-de-cuisine-g714-1-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28761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p>
        </p:txBody>
      </p:sp>
      <p:pic>
        <p:nvPicPr>
          <p:cNvPr id="6" name="Image 5" descr="Logo-EVE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242937"/>
            <a:ext cx="1704504" cy="465031"/>
          </a:xfrm>
          <a:prstGeom prst="rect">
            <a:avLst/>
          </a:prstGeom>
        </p:spPr>
      </p:pic>
      <p:sp>
        <p:nvSpPr>
          <p:cNvPr id="8" name="Rectangle 7"/>
          <p:cNvSpPr/>
          <p:nvPr/>
        </p:nvSpPr>
        <p:spPr>
          <a:xfrm>
            <a:off x="1"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9" name="Rectangle 8"/>
          <p:cNvSpPr/>
          <p:nvPr/>
        </p:nvSpPr>
        <p:spPr>
          <a:xfrm>
            <a:off x="-2" y="279401"/>
            <a:ext cx="4724402"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endParaRPr lang="fr-FR" sz="1400" dirty="0">
              <a:solidFill>
                <a:schemeClr val="bg1"/>
              </a:solidFill>
            </a:endParaRPr>
          </a:p>
        </p:txBody>
      </p:sp>
      <p:sp>
        <p:nvSpPr>
          <p:cNvPr id="10" name="Rectangle 9"/>
          <p:cNvSpPr/>
          <p:nvPr/>
        </p:nvSpPr>
        <p:spPr>
          <a:xfrm>
            <a:off x="-2123" y="699574"/>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11" name="Rectangle 10"/>
          <p:cNvSpPr/>
          <p:nvPr/>
        </p:nvSpPr>
        <p:spPr>
          <a:xfrm>
            <a:off x="0" y="807524"/>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13" name="ZoneTexte 12"/>
          <p:cNvSpPr txBox="1"/>
          <p:nvPr/>
        </p:nvSpPr>
        <p:spPr>
          <a:xfrm>
            <a:off x="-3105" y="306823"/>
            <a:ext cx="5239133" cy="346249"/>
          </a:xfrm>
          <a:prstGeom prst="rect">
            <a:avLst/>
          </a:prstGeom>
          <a:noFill/>
        </p:spPr>
        <p:txBody>
          <a:bodyPr wrap="square" lIns="68580" tIns="34290" rIns="68580" bIns="34290" rtlCol="0" anchor="ctr">
            <a:spAutoFit/>
          </a:bodyPr>
          <a:lstStyle/>
          <a:p>
            <a:r>
              <a:rPr lang="en-US" dirty="0" smtClean="0">
                <a:solidFill>
                  <a:schemeClr val="bg1"/>
                </a:solidFill>
                <a:cs typeface="Century Gothic"/>
              </a:rPr>
              <a:t>SOFITEL </a:t>
            </a:r>
            <a:r>
              <a:rPr lang="en-US" dirty="0">
                <a:solidFill>
                  <a:schemeClr val="bg1"/>
                </a:solidFill>
                <a:cs typeface="Century Gothic"/>
              </a:rPr>
              <a:t>BUDAPEST CHAIN BRIDGE 5*</a:t>
            </a:r>
            <a:endParaRPr lang="fr-FR" dirty="0">
              <a:solidFill>
                <a:schemeClr val="bg1"/>
              </a:solidFill>
              <a:cs typeface="Century Gothic"/>
            </a:endParaRPr>
          </a:p>
        </p:txBody>
      </p:sp>
      <p:sp>
        <p:nvSpPr>
          <p:cNvPr id="3" name="Rectangle 2"/>
          <p:cNvSpPr/>
          <p:nvPr/>
        </p:nvSpPr>
        <p:spPr>
          <a:xfrm>
            <a:off x="132057" y="991466"/>
            <a:ext cx="3762851" cy="3150093"/>
          </a:xfrm>
          <a:prstGeom prst="rect">
            <a:avLst/>
          </a:prstGeom>
        </p:spPr>
        <p:txBody>
          <a:bodyPr wrap="square" lIns="68580" tIns="34290" rIns="68580" bIns="34290">
            <a:spAutoFit/>
          </a:bodyPr>
          <a:lstStyle/>
          <a:p>
            <a:pPr algn="just"/>
            <a:r>
              <a:rPr lang="fr-FR" sz="1100" b="1" dirty="0">
                <a:solidFill>
                  <a:srgbClr val="932F79"/>
                </a:solidFill>
                <a:latin typeface="Century Gothic" panose="020B0502020202020204" pitchFamily="34" charset="0"/>
              </a:rPr>
              <a:t>Situé au bord du Danube, près du Parlement hongrois et des principaux monuments, cet hôtel de luxe du centre de Budapest vous surprend dès votre arrivée. Entrez dans le hall et levez les yeux : une étonnante réplique d'avion est suspendue dans les airs. Haut de huit étages, cet atrium est un véritable espace de vie. Son parquet, ses boiseries, ses meubles colorés et une « fontaine » de cristal </a:t>
            </a:r>
            <a:r>
              <a:rPr lang="fr-FR" sz="1100" b="1" dirty="0" err="1">
                <a:solidFill>
                  <a:srgbClr val="932F79"/>
                </a:solidFill>
                <a:latin typeface="Century Gothic" panose="020B0502020202020204" pitchFamily="34" charset="0"/>
              </a:rPr>
              <a:t>Swarovski</a:t>
            </a:r>
            <a:r>
              <a:rPr lang="fr-FR" sz="1100" b="1" dirty="0">
                <a:solidFill>
                  <a:srgbClr val="932F79"/>
                </a:solidFill>
                <a:latin typeface="Century Gothic" panose="020B0502020202020204" pitchFamily="34" charset="0"/>
              </a:rPr>
              <a:t> rappellent le style hongrois flamboyant du XIX</a:t>
            </a:r>
            <a:r>
              <a:rPr lang="fr-FR" sz="1100" b="1" baseline="30000" dirty="0">
                <a:solidFill>
                  <a:srgbClr val="932F79"/>
                </a:solidFill>
                <a:latin typeface="Century Gothic" panose="020B0502020202020204" pitchFamily="34" charset="0"/>
              </a:rPr>
              <a:t>ème</a:t>
            </a:r>
            <a:r>
              <a:rPr lang="fr-FR" sz="1100" b="1" dirty="0">
                <a:solidFill>
                  <a:srgbClr val="932F79"/>
                </a:solidFill>
                <a:latin typeface="Century Gothic" panose="020B0502020202020204" pitchFamily="34" charset="0"/>
              </a:rPr>
              <a:t> siècle.</a:t>
            </a:r>
          </a:p>
          <a:p>
            <a:pPr algn="just"/>
            <a:endParaRPr lang="fr-FR" sz="1100" b="1" dirty="0">
              <a:solidFill>
                <a:srgbClr val="932F79"/>
              </a:solidFill>
              <a:latin typeface="Century Gothic" panose="020B0502020202020204" pitchFamily="34" charset="0"/>
            </a:endParaRPr>
          </a:p>
          <a:p>
            <a:pPr algn="just"/>
            <a:r>
              <a:rPr lang="fr-FR" sz="1100" b="1" dirty="0">
                <a:solidFill>
                  <a:srgbClr val="932F79"/>
                </a:solidFill>
                <a:latin typeface="Century Gothic" panose="020B0502020202020204" pitchFamily="34" charset="0"/>
              </a:rPr>
              <a:t>Équipements</a:t>
            </a:r>
          </a:p>
          <a:p>
            <a:pPr marL="342892" lvl="1" indent="-342892">
              <a:spcBef>
                <a:spcPct val="20000"/>
              </a:spcBef>
              <a:buBlip>
                <a:blip r:embed="rId4"/>
              </a:buBlip>
            </a:pPr>
            <a:r>
              <a:rPr lang="fr-FR" sz="1100" dirty="0">
                <a:solidFill>
                  <a:srgbClr val="932F79"/>
                </a:solidFill>
                <a:latin typeface="Century Gothic" panose="020B0502020202020204" pitchFamily="34" charset="0"/>
              </a:rPr>
              <a:t>Restaurant, café, bar et room service</a:t>
            </a:r>
          </a:p>
          <a:p>
            <a:pPr marL="342892" lvl="1" indent="-342892">
              <a:spcBef>
                <a:spcPct val="20000"/>
              </a:spcBef>
              <a:buBlip>
                <a:blip r:embed="rId4"/>
              </a:buBlip>
            </a:pPr>
            <a:r>
              <a:rPr lang="fr-FR" sz="1100" dirty="0">
                <a:solidFill>
                  <a:srgbClr val="932F79"/>
                </a:solidFill>
                <a:latin typeface="Century Gothic" panose="020B0502020202020204" pitchFamily="34" charset="0"/>
              </a:rPr>
              <a:t>Centre de fitness avec vue sur la ville</a:t>
            </a:r>
          </a:p>
          <a:p>
            <a:pPr marL="342892" lvl="1" indent="-342892">
              <a:spcBef>
                <a:spcPct val="20000"/>
              </a:spcBef>
              <a:buBlip>
                <a:blip r:embed="rId4"/>
              </a:buBlip>
            </a:pPr>
            <a:r>
              <a:rPr lang="fr-FR" sz="1100" dirty="0">
                <a:solidFill>
                  <a:srgbClr val="932F79"/>
                </a:solidFill>
                <a:latin typeface="Century Gothic" panose="020B0502020202020204" pitchFamily="34" charset="0"/>
              </a:rPr>
              <a:t>Spa avec piscine et sauna</a:t>
            </a:r>
          </a:p>
          <a:p>
            <a:pPr marL="342892" lvl="1" indent="-342892">
              <a:spcBef>
                <a:spcPct val="20000"/>
              </a:spcBef>
              <a:buBlip>
                <a:blip r:embed="rId4"/>
              </a:buBlip>
            </a:pPr>
            <a:r>
              <a:rPr lang="fr-FR" sz="1100" dirty="0">
                <a:solidFill>
                  <a:srgbClr val="932F79"/>
                </a:solidFill>
                <a:latin typeface="Century Gothic" panose="020B0502020202020204" pitchFamily="34" charset="0"/>
              </a:rPr>
              <a:t>Wi-Fi gratuit</a:t>
            </a:r>
          </a:p>
          <a:p>
            <a:pPr marL="342892" lvl="1" indent="-342892">
              <a:spcBef>
                <a:spcPct val="20000"/>
              </a:spcBef>
              <a:buBlip>
                <a:blip r:embed="rId4"/>
              </a:buBlip>
            </a:pPr>
            <a:r>
              <a:rPr lang="fr-FR" sz="1100" dirty="0">
                <a:solidFill>
                  <a:srgbClr val="932F79"/>
                </a:solidFill>
                <a:latin typeface="Century Gothic" panose="020B0502020202020204" pitchFamily="34" charset="0"/>
              </a:rPr>
              <a:t>Las Vegas Casino</a:t>
            </a:r>
          </a:p>
          <a:p>
            <a:pPr marL="342892" lvl="1" indent="-342892">
              <a:spcBef>
                <a:spcPct val="20000"/>
              </a:spcBef>
              <a:buBlip>
                <a:blip r:embed="rId4"/>
              </a:buBlip>
            </a:pPr>
            <a:endParaRPr lang="fr-FR" sz="1100" dirty="0">
              <a:solidFill>
                <a:srgbClr val="932F79"/>
              </a:solidFill>
              <a:latin typeface="Century Gothic" panose="020B0502020202020204" pitchFamily="34" charset="0"/>
            </a:endParaRPr>
          </a:p>
        </p:txBody>
      </p:sp>
      <p:pic>
        <p:nvPicPr>
          <p:cNvPr id="2052" name="Picture 4" descr="http://www.ahstatic.com/photos/3229_ho_01_p_1024x7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7147" y="2908468"/>
            <a:ext cx="2432234" cy="1824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hstatic.com/photos/3229_ro_01_p_1024x76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1312" y="1023124"/>
            <a:ext cx="2429431" cy="182207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ahstatic.com/photos/3229_sm_01_p_1024x76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7147" y="1015727"/>
            <a:ext cx="2432234" cy="182417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ahstatic.com/photos/3229_sm_03_p_1024x76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1312" y="2903176"/>
            <a:ext cx="2429431" cy="182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96897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p>
        </p:txBody>
      </p:sp>
      <p:pic>
        <p:nvPicPr>
          <p:cNvPr id="6" name="Image 5" descr="Logo-EVE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242937"/>
            <a:ext cx="1704504" cy="465031"/>
          </a:xfrm>
          <a:prstGeom prst="rect">
            <a:avLst/>
          </a:prstGeom>
        </p:spPr>
      </p:pic>
      <p:sp>
        <p:nvSpPr>
          <p:cNvPr id="8" name="Rectangle 7"/>
          <p:cNvSpPr/>
          <p:nvPr/>
        </p:nvSpPr>
        <p:spPr>
          <a:xfrm>
            <a:off x="1"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9" name="Rectangle 8"/>
          <p:cNvSpPr/>
          <p:nvPr/>
        </p:nvSpPr>
        <p:spPr>
          <a:xfrm>
            <a:off x="-2" y="279401"/>
            <a:ext cx="4724402"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endParaRPr lang="fr-FR" sz="1400" dirty="0">
              <a:solidFill>
                <a:schemeClr val="bg1"/>
              </a:solidFill>
            </a:endParaRPr>
          </a:p>
        </p:txBody>
      </p:sp>
      <p:sp>
        <p:nvSpPr>
          <p:cNvPr id="10" name="Rectangle 9"/>
          <p:cNvSpPr/>
          <p:nvPr/>
        </p:nvSpPr>
        <p:spPr>
          <a:xfrm>
            <a:off x="-2123" y="699574"/>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11" name="Rectangle 10"/>
          <p:cNvSpPr/>
          <p:nvPr/>
        </p:nvSpPr>
        <p:spPr>
          <a:xfrm>
            <a:off x="0" y="807524"/>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13" name="ZoneTexte 12"/>
          <p:cNvSpPr txBox="1"/>
          <p:nvPr/>
        </p:nvSpPr>
        <p:spPr>
          <a:xfrm>
            <a:off x="-3105" y="306823"/>
            <a:ext cx="5239133" cy="346249"/>
          </a:xfrm>
          <a:prstGeom prst="rect">
            <a:avLst/>
          </a:prstGeom>
          <a:noFill/>
        </p:spPr>
        <p:txBody>
          <a:bodyPr wrap="square" lIns="68580" tIns="34290" rIns="68580" bIns="34290" rtlCol="0" anchor="ctr">
            <a:spAutoFit/>
          </a:bodyPr>
          <a:lstStyle/>
          <a:p>
            <a:r>
              <a:rPr lang="en-US" dirty="0" smtClean="0">
                <a:solidFill>
                  <a:schemeClr val="bg1"/>
                </a:solidFill>
                <a:cs typeface="Century Gothic"/>
              </a:rPr>
              <a:t>SOFITEL </a:t>
            </a:r>
            <a:r>
              <a:rPr lang="en-US" dirty="0">
                <a:solidFill>
                  <a:schemeClr val="bg1"/>
                </a:solidFill>
                <a:cs typeface="Century Gothic"/>
              </a:rPr>
              <a:t>BUDAPEST CHAIN BRIDGE 5*</a:t>
            </a:r>
            <a:endParaRPr lang="fr-FR" dirty="0">
              <a:solidFill>
                <a:schemeClr val="bg1"/>
              </a:solidFill>
              <a:cs typeface="Century Gothic"/>
            </a:endParaRPr>
          </a:p>
        </p:txBody>
      </p:sp>
      <p:sp>
        <p:nvSpPr>
          <p:cNvPr id="17" name="ZoneTexte 16"/>
          <p:cNvSpPr txBox="1"/>
          <p:nvPr/>
        </p:nvSpPr>
        <p:spPr>
          <a:xfrm>
            <a:off x="334441" y="1419622"/>
            <a:ext cx="5051984" cy="2066720"/>
          </a:xfrm>
          <a:prstGeom prst="rect">
            <a:avLst/>
          </a:prstGeom>
          <a:noFill/>
        </p:spPr>
        <p:txBody>
          <a:bodyPr wrap="square" lIns="68580" tIns="34290" rIns="68580" bIns="34290" rtlCol="0">
            <a:spAutoFit/>
          </a:bodyPr>
          <a:lstStyle/>
          <a:p>
            <a:pPr marL="0" lvl="1" algn="just">
              <a:spcBef>
                <a:spcPct val="20000"/>
              </a:spcBef>
            </a:pPr>
            <a:r>
              <a:rPr lang="fr-FR" sz="1100" b="1" dirty="0">
                <a:solidFill>
                  <a:srgbClr val="932F79"/>
                </a:solidFill>
                <a:latin typeface="Century Gothic" panose="020B0502020202020204" pitchFamily="34" charset="0"/>
              </a:rPr>
              <a:t>Les chambres classiques : </a:t>
            </a:r>
          </a:p>
          <a:p>
            <a:pPr marL="342892" lvl="1" indent="-342892">
              <a:spcBef>
                <a:spcPct val="20000"/>
              </a:spcBef>
              <a:buBlip>
                <a:blip r:embed="rId4"/>
              </a:buBlip>
            </a:pPr>
            <a:r>
              <a:rPr lang="fr-FR" sz="1100" dirty="0">
                <a:solidFill>
                  <a:srgbClr val="932F79"/>
                </a:solidFill>
                <a:latin typeface="Century Gothic" panose="020B0502020202020204" pitchFamily="34" charset="0"/>
              </a:rPr>
              <a:t>28 m²</a:t>
            </a:r>
          </a:p>
          <a:p>
            <a:pPr marL="342892" lvl="1" indent="-342892">
              <a:spcBef>
                <a:spcPct val="20000"/>
              </a:spcBef>
              <a:buBlip>
                <a:blip r:embed="rId4"/>
              </a:buBlip>
            </a:pPr>
            <a:r>
              <a:rPr lang="fr-FR" sz="1100" dirty="0">
                <a:solidFill>
                  <a:srgbClr val="932F79"/>
                </a:solidFill>
                <a:latin typeface="Century Gothic" panose="020B0502020202020204" pitchFamily="34" charset="0"/>
              </a:rPr>
              <a:t>Vue sur la ville</a:t>
            </a:r>
          </a:p>
          <a:p>
            <a:pPr marL="342892" lvl="1" indent="-342892">
              <a:spcBef>
                <a:spcPct val="20000"/>
              </a:spcBef>
              <a:buBlip>
                <a:blip r:embed="rId4"/>
              </a:buBlip>
            </a:pPr>
            <a:r>
              <a:rPr lang="fr-FR" sz="1100" dirty="0">
                <a:solidFill>
                  <a:srgbClr val="932F79"/>
                </a:solidFill>
                <a:latin typeface="Century Gothic" panose="020B0502020202020204" pitchFamily="34" charset="0"/>
              </a:rPr>
              <a:t>Télévision LED 102 cm</a:t>
            </a:r>
          </a:p>
          <a:p>
            <a:pPr marL="342892" lvl="1" indent="-342892">
              <a:spcBef>
                <a:spcPct val="20000"/>
              </a:spcBef>
              <a:buBlip>
                <a:blip r:embed="rId4"/>
              </a:buBlip>
            </a:pPr>
            <a:r>
              <a:rPr lang="fr-FR" sz="1100" dirty="0">
                <a:solidFill>
                  <a:srgbClr val="932F79"/>
                </a:solidFill>
                <a:latin typeface="Century Gothic" panose="020B0502020202020204" pitchFamily="34" charset="0"/>
              </a:rPr>
              <a:t>Salle de bain en marbre avec baignoire</a:t>
            </a:r>
          </a:p>
          <a:p>
            <a:pPr marL="342892" lvl="1" indent="-342892">
              <a:spcBef>
                <a:spcPct val="20000"/>
              </a:spcBef>
              <a:buBlip>
                <a:blip r:embed="rId4"/>
              </a:buBlip>
            </a:pPr>
            <a:r>
              <a:rPr lang="fr-FR" sz="1100" dirty="0">
                <a:solidFill>
                  <a:srgbClr val="932F79"/>
                </a:solidFill>
                <a:latin typeface="Century Gothic" panose="020B0502020202020204" pitchFamily="34" charset="0"/>
              </a:rPr>
              <a:t>Minibar</a:t>
            </a:r>
          </a:p>
          <a:p>
            <a:pPr marL="342892" lvl="1" indent="-342892">
              <a:spcBef>
                <a:spcPct val="20000"/>
              </a:spcBef>
              <a:buBlip>
                <a:blip r:embed="rId4"/>
              </a:buBlip>
            </a:pPr>
            <a:r>
              <a:rPr lang="fr-FR" sz="1100" dirty="0">
                <a:solidFill>
                  <a:srgbClr val="932F79"/>
                </a:solidFill>
                <a:latin typeface="Century Gothic" panose="020B0502020202020204" pitchFamily="34" charset="0"/>
              </a:rPr>
              <a:t>Cafetière/théière</a:t>
            </a:r>
          </a:p>
          <a:p>
            <a:pPr marL="342892" lvl="1" indent="-342892">
              <a:spcBef>
                <a:spcPct val="20000"/>
              </a:spcBef>
              <a:buBlip>
                <a:blip r:embed="rId4"/>
              </a:buBlip>
            </a:pPr>
            <a:r>
              <a:rPr lang="fr-FR" sz="1100" dirty="0">
                <a:solidFill>
                  <a:srgbClr val="932F79"/>
                </a:solidFill>
                <a:latin typeface="Century Gothic" panose="020B0502020202020204" pitchFamily="34" charset="0"/>
              </a:rPr>
              <a:t>WIFI gratuit</a:t>
            </a:r>
          </a:p>
          <a:p>
            <a:pPr marL="342892" lvl="1" indent="-342892">
              <a:spcBef>
                <a:spcPct val="20000"/>
              </a:spcBef>
              <a:buBlip>
                <a:blip r:embed="rId4"/>
              </a:buBlip>
            </a:pPr>
            <a:r>
              <a:rPr lang="fr-FR" sz="1100" dirty="0">
                <a:solidFill>
                  <a:srgbClr val="932F79"/>
                </a:solidFill>
                <a:latin typeface="Century Gothic" panose="020B0502020202020204" pitchFamily="34" charset="0"/>
              </a:rPr>
              <a:t>Téléphone</a:t>
            </a:r>
          </a:p>
          <a:p>
            <a:pPr marL="342892" lvl="1" indent="-342892">
              <a:spcBef>
                <a:spcPct val="20000"/>
              </a:spcBef>
              <a:buBlip>
                <a:blip r:embed="rId4"/>
              </a:buBlip>
            </a:pPr>
            <a:r>
              <a:rPr lang="fr-FR" sz="1100" dirty="0">
                <a:solidFill>
                  <a:srgbClr val="932F79"/>
                </a:solidFill>
                <a:latin typeface="Century Gothic" panose="020B0502020202020204" pitchFamily="34" charset="0"/>
              </a:rPr>
              <a:t>Bureau</a:t>
            </a:r>
          </a:p>
        </p:txBody>
      </p:sp>
      <p:pic>
        <p:nvPicPr>
          <p:cNvPr id="9218" name="Picture 2" descr="http://www.ahstatic.com/photos/3229_ro_01_p_1024x7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8940" y="873825"/>
            <a:ext cx="2769554" cy="20771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www.ahstatic.com/photos/3229_ro_03_p_1024x76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8119" y="2925181"/>
            <a:ext cx="2769555" cy="207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53823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p>
        </p:txBody>
      </p:sp>
      <p:pic>
        <p:nvPicPr>
          <p:cNvPr id="6" name="Image 5" descr="Logo-EVE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242937"/>
            <a:ext cx="1704504" cy="465031"/>
          </a:xfrm>
          <a:prstGeom prst="rect">
            <a:avLst/>
          </a:prstGeom>
        </p:spPr>
      </p:pic>
      <p:sp>
        <p:nvSpPr>
          <p:cNvPr id="8" name="Rectangle 7"/>
          <p:cNvSpPr/>
          <p:nvPr/>
        </p:nvSpPr>
        <p:spPr>
          <a:xfrm>
            <a:off x="1"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9" name="Rectangle 8"/>
          <p:cNvSpPr/>
          <p:nvPr/>
        </p:nvSpPr>
        <p:spPr>
          <a:xfrm>
            <a:off x="-2" y="279401"/>
            <a:ext cx="4724402"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endParaRPr lang="fr-FR" sz="1400" dirty="0">
              <a:solidFill>
                <a:schemeClr val="bg1"/>
              </a:solidFill>
            </a:endParaRPr>
          </a:p>
        </p:txBody>
      </p:sp>
      <p:sp>
        <p:nvSpPr>
          <p:cNvPr id="10" name="Rectangle 9"/>
          <p:cNvSpPr/>
          <p:nvPr/>
        </p:nvSpPr>
        <p:spPr>
          <a:xfrm>
            <a:off x="-2123" y="699574"/>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11" name="Rectangle 10"/>
          <p:cNvSpPr/>
          <p:nvPr/>
        </p:nvSpPr>
        <p:spPr>
          <a:xfrm>
            <a:off x="0" y="807524"/>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13" name="ZoneTexte 12"/>
          <p:cNvSpPr txBox="1"/>
          <p:nvPr/>
        </p:nvSpPr>
        <p:spPr>
          <a:xfrm>
            <a:off x="-3105" y="306823"/>
            <a:ext cx="5239133" cy="346249"/>
          </a:xfrm>
          <a:prstGeom prst="rect">
            <a:avLst/>
          </a:prstGeom>
          <a:noFill/>
        </p:spPr>
        <p:txBody>
          <a:bodyPr wrap="square" lIns="68580" tIns="34290" rIns="68580" bIns="34290" rtlCol="0" anchor="ctr">
            <a:spAutoFit/>
          </a:bodyPr>
          <a:lstStyle/>
          <a:p>
            <a:r>
              <a:rPr lang="en-US" dirty="0" smtClean="0">
                <a:solidFill>
                  <a:schemeClr val="bg1"/>
                </a:solidFill>
                <a:cs typeface="Century Gothic"/>
              </a:rPr>
              <a:t>SOFITEL BUDAPEST CHAIN BRIDGE </a:t>
            </a:r>
            <a:r>
              <a:rPr lang="en-US" dirty="0">
                <a:solidFill>
                  <a:schemeClr val="bg1"/>
                </a:solidFill>
                <a:cs typeface="Century Gothic"/>
              </a:rPr>
              <a:t>5*</a:t>
            </a:r>
            <a:endParaRPr lang="fr-FR" dirty="0">
              <a:solidFill>
                <a:schemeClr val="bg1"/>
              </a:solidFill>
              <a:cs typeface="Century Gothic"/>
            </a:endParaRPr>
          </a:p>
        </p:txBody>
      </p:sp>
      <p:sp>
        <p:nvSpPr>
          <p:cNvPr id="2" name="Rectangle 1"/>
          <p:cNvSpPr>
            <a:spLocks noChangeArrowheads="1"/>
          </p:cNvSpPr>
          <p:nvPr/>
        </p:nvSpPr>
        <p:spPr bwMode="auto">
          <a:xfrm>
            <a:off x="161945" y="1521762"/>
            <a:ext cx="5074083" cy="1795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lvl="1" algn="just" fontAlgn="base">
              <a:spcBef>
                <a:spcPct val="20000"/>
              </a:spcBef>
              <a:spcAft>
                <a:spcPct val="0"/>
              </a:spcAft>
            </a:pPr>
            <a:r>
              <a:rPr lang="fr-FR" altLang="fr-FR" sz="1100" b="1" dirty="0">
                <a:solidFill>
                  <a:srgbClr val="932F79"/>
                </a:solidFill>
                <a:latin typeface="Century Gothic" panose="020B0502020202020204" pitchFamily="34" charset="0"/>
              </a:rPr>
              <a:t>À votre </a:t>
            </a:r>
            <a:r>
              <a:rPr lang="fr-FR" altLang="fr-FR" sz="1100" b="1" dirty="0" smtClean="0">
                <a:solidFill>
                  <a:srgbClr val="932F79"/>
                </a:solidFill>
                <a:latin typeface="Century Gothic" panose="020B0502020202020204" pitchFamily="34" charset="0"/>
              </a:rPr>
              <a:t>disposition</a:t>
            </a:r>
          </a:p>
          <a:p>
            <a:pPr marL="0" lvl="1" algn="just" fontAlgn="base">
              <a:spcBef>
                <a:spcPct val="20000"/>
              </a:spcBef>
              <a:spcAft>
                <a:spcPct val="0"/>
              </a:spcAft>
            </a:pPr>
            <a:endParaRPr lang="fr-FR" altLang="fr-FR" sz="1100" b="1" dirty="0">
              <a:solidFill>
                <a:srgbClr val="932F79"/>
              </a:solidFill>
              <a:latin typeface="Century Gothic" panose="020B0502020202020204" pitchFamily="34" charset="0"/>
            </a:endParaRPr>
          </a:p>
          <a:p>
            <a:pPr marL="342892" lvl="1" indent="-342892" algn="just" fontAlgn="base">
              <a:spcBef>
                <a:spcPct val="20000"/>
              </a:spcBef>
              <a:spcAft>
                <a:spcPct val="0"/>
              </a:spcAft>
              <a:buBlip>
                <a:blip r:embed="rId4"/>
              </a:buBlip>
            </a:pPr>
            <a:r>
              <a:rPr lang="fr-FR" altLang="fr-FR" sz="1100" dirty="0">
                <a:solidFill>
                  <a:srgbClr val="932F79"/>
                </a:solidFill>
                <a:latin typeface="Century Gothic" panose="020B0502020202020204" pitchFamily="34" charset="0"/>
              </a:rPr>
              <a:t>Les salles Bellevue  2 &amp; 3 avec vue sur le Danube pour 100 personnes en théâtre</a:t>
            </a:r>
          </a:p>
          <a:p>
            <a:pPr marL="342892" lvl="1" indent="-342892" algn="just" fontAlgn="base">
              <a:spcBef>
                <a:spcPct val="20000"/>
              </a:spcBef>
              <a:spcAft>
                <a:spcPct val="0"/>
              </a:spcAft>
              <a:buBlip>
                <a:blip r:embed="rId4"/>
              </a:buBlip>
            </a:pPr>
            <a:r>
              <a:rPr lang="fr-FR" altLang="fr-FR" sz="1100" dirty="0">
                <a:solidFill>
                  <a:srgbClr val="932F79"/>
                </a:solidFill>
                <a:latin typeface="Century Gothic" panose="020B0502020202020204" pitchFamily="34" charset="0"/>
              </a:rPr>
              <a:t>Les salle Bellevue 1, Guimard et Majorette pour des sous-commissions de 50 personnes en théâtre</a:t>
            </a:r>
          </a:p>
          <a:p>
            <a:pPr marL="342892" lvl="1" indent="-342892" algn="just" fontAlgn="base">
              <a:spcBef>
                <a:spcPct val="20000"/>
              </a:spcBef>
              <a:spcAft>
                <a:spcPct val="0"/>
              </a:spcAft>
              <a:buBlip>
                <a:blip r:embed="rId4"/>
              </a:buBlip>
            </a:pPr>
            <a:r>
              <a:rPr lang="fr-FR" altLang="fr-FR" sz="1100" dirty="0">
                <a:solidFill>
                  <a:srgbClr val="932F79"/>
                </a:solidFill>
                <a:latin typeface="Century Gothic" panose="020B0502020202020204" pitchFamily="34" charset="0"/>
              </a:rPr>
              <a:t>Le hall Bellevue pour les pauses cafés</a:t>
            </a:r>
          </a:p>
          <a:p>
            <a:pPr marL="342892" lvl="1" indent="-342892" algn="just" fontAlgn="base">
              <a:spcBef>
                <a:spcPct val="20000"/>
              </a:spcBef>
              <a:spcAft>
                <a:spcPct val="0"/>
              </a:spcAft>
              <a:buBlip>
                <a:blip r:embed="rId4"/>
              </a:buBlip>
            </a:pPr>
            <a:r>
              <a:rPr lang="fr-FR" altLang="fr-FR" sz="1100" dirty="0">
                <a:solidFill>
                  <a:srgbClr val="932F79"/>
                </a:solidFill>
                <a:latin typeface="Century Gothic" panose="020B0502020202020204" pitchFamily="34" charset="0"/>
              </a:rPr>
              <a:t>Le restaurant terrasse pour les déjeuners</a:t>
            </a:r>
          </a:p>
          <a:p>
            <a:pPr marL="342892" lvl="1" indent="-342892" algn="just" fontAlgn="base">
              <a:spcBef>
                <a:spcPct val="20000"/>
              </a:spcBef>
              <a:spcAft>
                <a:spcPct val="0"/>
              </a:spcAft>
              <a:buBlip>
                <a:blip r:embed="rId4"/>
              </a:buBlip>
            </a:pPr>
            <a:r>
              <a:rPr lang="fr-FR" altLang="fr-FR" sz="1100" dirty="0">
                <a:solidFill>
                  <a:srgbClr val="932F79"/>
                </a:solidFill>
                <a:latin typeface="Century Gothic" panose="020B0502020202020204" pitchFamily="34" charset="0"/>
              </a:rPr>
              <a:t>Le hall Bellevue et le </a:t>
            </a:r>
            <a:r>
              <a:rPr lang="fr-FR" altLang="fr-FR" sz="1100" dirty="0" err="1">
                <a:solidFill>
                  <a:srgbClr val="932F79"/>
                </a:solidFill>
                <a:latin typeface="Century Gothic" panose="020B0502020202020204" pitchFamily="34" charset="0"/>
              </a:rPr>
              <a:t>Lounge</a:t>
            </a:r>
            <a:r>
              <a:rPr lang="fr-FR" altLang="fr-FR" sz="1100" dirty="0">
                <a:solidFill>
                  <a:srgbClr val="932F79"/>
                </a:solidFill>
                <a:latin typeface="Century Gothic" panose="020B0502020202020204" pitchFamily="34" charset="0"/>
              </a:rPr>
              <a:t> </a:t>
            </a:r>
            <a:r>
              <a:rPr lang="fr-FR" altLang="fr-FR" sz="1100" dirty="0" err="1">
                <a:solidFill>
                  <a:srgbClr val="932F79"/>
                </a:solidFill>
                <a:latin typeface="Century Gothic" panose="020B0502020202020204" pitchFamily="34" charset="0"/>
              </a:rPr>
              <a:t>Bibliothek</a:t>
            </a:r>
            <a:r>
              <a:rPr lang="fr-FR" altLang="fr-FR" sz="1100" dirty="0">
                <a:solidFill>
                  <a:srgbClr val="932F79"/>
                </a:solidFill>
                <a:latin typeface="Century Gothic" panose="020B0502020202020204" pitchFamily="34" charset="0"/>
              </a:rPr>
              <a:t> pour le cocktail dinatoire</a:t>
            </a:r>
          </a:p>
        </p:txBody>
      </p:sp>
      <p:sp>
        <p:nvSpPr>
          <p:cNvPr id="3" name="Rectangle 2"/>
          <p:cNvSpPr>
            <a:spLocks noChangeArrowheads="1"/>
          </p:cNvSpPr>
          <p:nvPr/>
        </p:nvSpPr>
        <p:spPr bwMode="auto">
          <a:xfrm>
            <a:off x="152401" y="1527148"/>
            <a:ext cx="138548"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GB" altLang="fr-FR" sz="800" dirty="0">
                <a:latin typeface="Arial" panose="020B0604020202020204" pitchFamily="34" charset="0"/>
                <a:ea typeface="Calibri" panose="020F0502020204030204" pitchFamily="34" charset="0"/>
                <a:cs typeface="Times New Roman" panose="02020603050405020304" pitchFamily="18" charset="0"/>
              </a:rPr>
              <a:t/>
            </a:r>
            <a:br>
              <a:rPr lang="en-GB" altLang="fr-FR" sz="800" dirty="0">
                <a:latin typeface="Arial" panose="020B0604020202020204" pitchFamily="34" charset="0"/>
                <a:ea typeface="Calibri" panose="020F0502020204030204" pitchFamily="34" charset="0"/>
                <a:cs typeface="Times New Roman" panose="02020603050405020304" pitchFamily="18" charset="0"/>
              </a:rPr>
            </a:br>
            <a:r>
              <a:rPr lang="en-GB" altLang="fr-FR" sz="800" dirty="0">
                <a:latin typeface="Arial" panose="020B0604020202020204" pitchFamily="34" charset="0"/>
                <a:ea typeface="Calibri" panose="020F0502020204030204" pitchFamily="34" charset="0"/>
                <a:cs typeface="Times New Roman" panose="02020603050405020304" pitchFamily="18" charset="0"/>
              </a:rPr>
              <a:t/>
            </a:r>
            <a:br>
              <a:rPr lang="en-GB" altLang="fr-FR" sz="800" dirty="0">
                <a:latin typeface="Arial" panose="020B0604020202020204" pitchFamily="34" charset="0"/>
                <a:ea typeface="Calibri" panose="020F0502020204030204" pitchFamily="34" charset="0"/>
                <a:cs typeface="Times New Roman" panose="02020603050405020304" pitchFamily="18" charset="0"/>
              </a:rPr>
            </a:br>
            <a:endParaRPr lang="en-GB" altLang="fr-FR" sz="1400" dirty="0">
              <a:latin typeface="Arial" panose="020B0604020202020204" pitchFamily="34" charset="0"/>
            </a:endParaRP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1091815"/>
            <a:ext cx="2287890" cy="3429512"/>
          </a:xfrm>
          <a:prstGeom prst="rect">
            <a:avLst/>
          </a:prstGeom>
        </p:spPr>
      </p:pic>
    </p:spTree>
    <p:extLst>
      <p:ext uri="{BB962C8B-B14F-4D97-AF65-F5344CB8AC3E}">
        <p14:creationId xmlns:p14="http://schemas.microsoft.com/office/powerpoint/2010/main" val="375171267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p>
        </p:txBody>
      </p:sp>
      <p:pic>
        <p:nvPicPr>
          <p:cNvPr id="6" name="Image 5" descr="Logo-EVE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242937"/>
            <a:ext cx="1704504" cy="465031"/>
          </a:xfrm>
          <a:prstGeom prst="rect">
            <a:avLst/>
          </a:prstGeom>
        </p:spPr>
      </p:pic>
      <p:sp>
        <p:nvSpPr>
          <p:cNvPr id="8" name="Rectangle 7"/>
          <p:cNvSpPr/>
          <p:nvPr/>
        </p:nvSpPr>
        <p:spPr>
          <a:xfrm>
            <a:off x="1"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9" name="Rectangle 8"/>
          <p:cNvSpPr/>
          <p:nvPr/>
        </p:nvSpPr>
        <p:spPr>
          <a:xfrm>
            <a:off x="-2" y="279401"/>
            <a:ext cx="4724402"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endParaRPr lang="fr-FR" sz="1400" dirty="0">
              <a:solidFill>
                <a:schemeClr val="bg1"/>
              </a:solidFill>
            </a:endParaRPr>
          </a:p>
        </p:txBody>
      </p:sp>
      <p:sp>
        <p:nvSpPr>
          <p:cNvPr id="10" name="Rectangle 9"/>
          <p:cNvSpPr/>
          <p:nvPr/>
        </p:nvSpPr>
        <p:spPr>
          <a:xfrm>
            <a:off x="-2123" y="699574"/>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11" name="Rectangle 10"/>
          <p:cNvSpPr/>
          <p:nvPr/>
        </p:nvSpPr>
        <p:spPr>
          <a:xfrm>
            <a:off x="0" y="807524"/>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13" name="ZoneTexte 12"/>
          <p:cNvSpPr txBox="1"/>
          <p:nvPr/>
        </p:nvSpPr>
        <p:spPr>
          <a:xfrm>
            <a:off x="-3105" y="306823"/>
            <a:ext cx="5239133" cy="346249"/>
          </a:xfrm>
          <a:prstGeom prst="rect">
            <a:avLst/>
          </a:prstGeom>
          <a:noFill/>
        </p:spPr>
        <p:txBody>
          <a:bodyPr wrap="square" lIns="68580" tIns="34290" rIns="68580" bIns="34290" rtlCol="0" anchor="ctr">
            <a:spAutoFit/>
          </a:bodyPr>
          <a:lstStyle/>
          <a:p>
            <a:r>
              <a:rPr lang="en-US" dirty="0" smtClean="0">
                <a:solidFill>
                  <a:schemeClr val="bg1"/>
                </a:solidFill>
                <a:cs typeface="Century Gothic"/>
              </a:rPr>
              <a:t>SOFITEL </a:t>
            </a:r>
            <a:r>
              <a:rPr lang="en-US" dirty="0">
                <a:solidFill>
                  <a:schemeClr val="bg1"/>
                </a:solidFill>
                <a:cs typeface="Century Gothic"/>
              </a:rPr>
              <a:t>BUDAPEST CHAIN BRIDGE 5*</a:t>
            </a:r>
            <a:endParaRPr lang="fr-FR" dirty="0">
              <a:solidFill>
                <a:schemeClr val="bg1"/>
              </a:solidFill>
              <a:cs typeface="Century Gothic"/>
            </a:endParaRPr>
          </a:p>
        </p:txBody>
      </p:sp>
      <p:sp>
        <p:nvSpPr>
          <p:cNvPr id="3" name="Rectangle 2"/>
          <p:cNvSpPr>
            <a:spLocks noChangeArrowheads="1"/>
          </p:cNvSpPr>
          <p:nvPr/>
        </p:nvSpPr>
        <p:spPr bwMode="auto">
          <a:xfrm>
            <a:off x="152401" y="1527148"/>
            <a:ext cx="138548"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GB" altLang="fr-FR" sz="800" dirty="0">
                <a:latin typeface="Arial" panose="020B0604020202020204" pitchFamily="34" charset="0"/>
                <a:ea typeface="Calibri" panose="020F0502020204030204" pitchFamily="34" charset="0"/>
                <a:cs typeface="Times New Roman" panose="02020603050405020304" pitchFamily="18" charset="0"/>
              </a:rPr>
              <a:t/>
            </a:r>
            <a:br>
              <a:rPr lang="en-GB" altLang="fr-FR" sz="800" dirty="0">
                <a:latin typeface="Arial" panose="020B0604020202020204" pitchFamily="34" charset="0"/>
                <a:ea typeface="Calibri" panose="020F0502020204030204" pitchFamily="34" charset="0"/>
                <a:cs typeface="Times New Roman" panose="02020603050405020304" pitchFamily="18" charset="0"/>
              </a:rPr>
            </a:br>
            <a:r>
              <a:rPr lang="en-GB" altLang="fr-FR" sz="800" dirty="0">
                <a:latin typeface="Arial" panose="020B0604020202020204" pitchFamily="34" charset="0"/>
                <a:ea typeface="Calibri" panose="020F0502020204030204" pitchFamily="34" charset="0"/>
                <a:cs typeface="Times New Roman" panose="02020603050405020304" pitchFamily="18" charset="0"/>
              </a:rPr>
              <a:t/>
            </a:r>
            <a:br>
              <a:rPr lang="en-GB" altLang="fr-FR" sz="800" dirty="0">
                <a:latin typeface="Arial" panose="020B0604020202020204" pitchFamily="34" charset="0"/>
                <a:ea typeface="Calibri" panose="020F0502020204030204" pitchFamily="34" charset="0"/>
                <a:cs typeface="Times New Roman" panose="02020603050405020304" pitchFamily="18" charset="0"/>
              </a:rPr>
            </a:br>
            <a:endParaRPr lang="en-GB" altLang="fr-FR" sz="1400" dirty="0">
              <a:latin typeface="Arial" panose="020B0604020202020204" pitchFamily="34" charset="0"/>
            </a:endParaRPr>
          </a:p>
        </p:txBody>
      </p:sp>
      <p:pic>
        <p:nvPicPr>
          <p:cNvPr id="16" name="Image 15"/>
          <p:cNvPicPr>
            <a:picLocks noChangeAspect="1"/>
          </p:cNvPicPr>
          <p:nvPr/>
        </p:nvPicPr>
        <p:blipFill>
          <a:blip r:embed="rId4"/>
          <a:stretch>
            <a:fillRect/>
          </a:stretch>
        </p:blipFill>
        <p:spPr>
          <a:xfrm>
            <a:off x="626000" y="923344"/>
            <a:ext cx="7497990" cy="4123433"/>
          </a:xfrm>
          <a:prstGeom prst="rect">
            <a:avLst/>
          </a:prstGeom>
        </p:spPr>
      </p:pic>
      <p:sp>
        <p:nvSpPr>
          <p:cNvPr id="17" name="Ellipse 16"/>
          <p:cNvSpPr/>
          <p:nvPr/>
        </p:nvSpPr>
        <p:spPr>
          <a:xfrm>
            <a:off x="3275539" y="1393372"/>
            <a:ext cx="1099457" cy="2013857"/>
          </a:xfrm>
          <a:prstGeom prst="ellipse">
            <a:avLst/>
          </a:prstGeom>
          <a:noFill/>
          <a:ln w="28575">
            <a:solidFill>
              <a:srgbClr val="932F7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Ellipse 17"/>
          <p:cNvSpPr/>
          <p:nvPr/>
        </p:nvSpPr>
        <p:spPr>
          <a:xfrm>
            <a:off x="6923315" y="2768009"/>
            <a:ext cx="642257" cy="541249"/>
          </a:xfrm>
          <a:prstGeom prst="ellipse">
            <a:avLst/>
          </a:prstGeom>
          <a:noFill/>
          <a:ln w="28575">
            <a:solidFill>
              <a:srgbClr val="932F7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0" name="Ellipse 19"/>
          <p:cNvSpPr/>
          <p:nvPr/>
        </p:nvSpPr>
        <p:spPr>
          <a:xfrm>
            <a:off x="6863444" y="2041072"/>
            <a:ext cx="762000" cy="718457"/>
          </a:xfrm>
          <a:prstGeom prst="ellipse">
            <a:avLst/>
          </a:prstGeom>
          <a:noFill/>
          <a:ln w="28575">
            <a:solidFill>
              <a:srgbClr val="932F7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1" name="Ellipse 20"/>
          <p:cNvSpPr/>
          <p:nvPr/>
        </p:nvSpPr>
        <p:spPr>
          <a:xfrm>
            <a:off x="1146495" y="1527149"/>
            <a:ext cx="2037902" cy="366400"/>
          </a:xfrm>
          <a:prstGeom prst="ellipse">
            <a:avLst/>
          </a:prstGeom>
          <a:noFill/>
          <a:ln w="28575">
            <a:solidFill>
              <a:srgbClr val="932F7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7489279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p>
        </p:txBody>
      </p:sp>
      <p:pic>
        <p:nvPicPr>
          <p:cNvPr id="6" name="Image 5" descr="Logo-EVE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242937"/>
            <a:ext cx="1704504" cy="465031"/>
          </a:xfrm>
          <a:prstGeom prst="rect">
            <a:avLst/>
          </a:prstGeom>
        </p:spPr>
      </p:pic>
      <p:sp>
        <p:nvSpPr>
          <p:cNvPr id="8" name="Rectangle 7"/>
          <p:cNvSpPr/>
          <p:nvPr/>
        </p:nvSpPr>
        <p:spPr>
          <a:xfrm>
            <a:off x="1"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9" name="Rectangle 8"/>
          <p:cNvSpPr/>
          <p:nvPr/>
        </p:nvSpPr>
        <p:spPr>
          <a:xfrm>
            <a:off x="-2" y="279401"/>
            <a:ext cx="4724402"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endParaRPr lang="fr-FR" sz="1400" dirty="0">
              <a:solidFill>
                <a:schemeClr val="bg1"/>
              </a:solidFill>
            </a:endParaRPr>
          </a:p>
        </p:txBody>
      </p:sp>
      <p:sp>
        <p:nvSpPr>
          <p:cNvPr id="10" name="Rectangle 9"/>
          <p:cNvSpPr/>
          <p:nvPr/>
        </p:nvSpPr>
        <p:spPr>
          <a:xfrm>
            <a:off x="-2123" y="699574"/>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11" name="Rectangle 10"/>
          <p:cNvSpPr/>
          <p:nvPr/>
        </p:nvSpPr>
        <p:spPr>
          <a:xfrm>
            <a:off x="0" y="807524"/>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13" name="ZoneTexte 12"/>
          <p:cNvSpPr txBox="1"/>
          <p:nvPr/>
        </p:nvSpPr>
        <p:spPr>
          <a:xfrm>
            <a:off x="-3105" y="306823"/>
            <a:ext cx="5239133" cy="346249"/>
          </a:xfrm>
          <a:prstGeom prst="rect">
            <a:avLst/>
          </a:prstGeom>
          <a:noFill/>
        </p:spPr>
        <p:txBody>
          <a:bodyPr wrap="square" lIns="68580" tIns="34290" rIns="68580" bIns="34290" rtlCol="0" anchor="ctr">
            <a:spAutoFit/>
          </a:bodyPr>
          <a:lstStyle/>
          <a:p>
            <a:r>
              <a:rPr lang="en-US" dirty="0" smtClean="0">
                <a:solidFill>
                  <a:schemeClr val="bg1"/>
                </a:solidFill>
                <a:cs typeface="Century Gothic"/>
              </a:rPr>
              <a:t>SOFITEL </a:t>
            </a:r>
            <a:r>
              <a:rPr lang="en-US" dirty="0">
                <a:solidFill>
                  <a:schemeClr val="bg1"/>
                </a:solidFill>
                <a:cs typeface="Century Gothic"/>
              </a:rPr>
              <a:t>BUDAPEST CHAIN BRIDGE 5*</a:t>
            </a:r>
            <a:endParaRPr lang="fr-FR" dirty="0">
              <a:solidFill>
                <a:schemeClr val="bg1"/>
              </a:solidFill>
              <a:cs typeface="Century Gothic"/>
            </a:endParaRPr>
          </a:p>
        </p:txBody>
      </p:sp>
      <p:pic>
        <p:nvPicPr>
          <p:cNvPr id="12" name="Picture 12" descr="http://www.ahstatic.com/photos/3229_ba_05_p_1024x7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1632" y="2959584"/>
            <a:ext cx="2680737" cy="20105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http://www.ahstatic.com/photos/3229_sl_02_p_1024x7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527" y="925525"/>
            <a:ext cx="2651750" cy="19888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www.ahstatic.com/photos/3229_rs_00_p_1024x76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527" y="2981325"/>
            <a:ext cx="2651750" cy="19888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ahstatic.com/photos/3229_ba_01_p_1024x76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7185" y="2981325"/>
            <a:ext cx="2680740" cy="20105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ahstatic.com/photos/3229_sp_00_p_1024x76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1632" y="883709"/>
            <a:ext cx="2680737" cy="20105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hstatic.com/photos/3229_wd_01_p_1024x76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7186" y="864258"/>
            <a:ext cx="2680740" cy="201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37891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6" name="Image 5" descr="Logo-EVE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296" y="242936"/>
            <a:ext cx="1704504" cy="465031"/>
          </a:xfrm>
          <a:prstGeom prst="rect">
            <a:avLst/>
          </a:prstGeom>
        </p:spPr>
      </p:pic>
      <p:sp>
        <p:nvSpPr>
          <p:cNvPr id="8" name="Rectangle 7"/>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9" name="Rectangle 8"/>
          <p:cNvSpPr/>
          <p:nvPr/>
        </p:nvSpPr>
        <p:spPr>
          <a:xfrm>
            <a:off x="-1" y="279400"/>
            <a:ext cx="4505325"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1400" dirty="0">
              <a:solidFill>
                <a:schemeClr val="bg1"/>
              </a:solidFill>
            </a:endParaRPr>
          </a:p>
        </p:txBody>
      </p:sp>
      <p:sp>
        <p:nvSpPr>
          <p:cNvPr id="10" name="Rectangle 9"/>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1" name="Rectangle 10"/>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3" name="ZoneTexte 12"/>
          <p:cNvSpPr txBox="1"/>
          <p:nvPr/>
        </p:nvSpPr>
        <p:spPr>
          <a:xfrm>
            <a:off x="83978" y="295280"/>
            <a:ext cx="4421345" cy="369332"/>
          </a:xfrm>
          <a:prstGeom prst="rect">
            <a:avLst/>
          </a:prstGeom>
          <a:noFill/>
        </p:spPr>
        <p:txBody>
          <a:bodyPr wrap="square" rtlCol="0" anchor="ctr">
            <a:spAutoFit/>
          </a:bodyPr>
          <a:lstStyle/>
          <a:p>
            <a:r>
              <a:rPr lang="fr-FR" dirty="0" smtClean="0">
                <a:solidFill>
                  <a:schemeClr val="bg1"/>
                </a:solidFill>
                <a:cs typeface="Century Gothic"/>
              </a:rPr>
              <a:t>SOFITEL CHAIN BRIDGE</a:t>
            </a:r>
            <a:endParaRPr lang="fr-FR" dirty="0">
              <a:solidFill>
                <a:schemeClr val="bg1"/>
              </a:solidFill>
              <a:cs typeface="Century Gothic"/>
            </a:endParaRPr>
          </a:p>
        </p:txBody>
      </p:sp>
      <p:sp>
        <p:nvSpPr>
          <p:cNvPr id="12" name="Rectangle 1031"/>
          <p:cNvSpPr>
            <a:spLocks noChangeArrowheads="1"/>
          </p:cNvSpPr>
          <p:nvPr/>
        </p:nvSpPr>
        <p:spPr bwMode="auto">
          <a:xfrm>
            <a:off x="352152" y="1078758"/>
            <a:ext cx="3427759"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just"/>
            <a:r>
              <a:rPr lang="fr-FR" sz="1200" b="1" dirty="0" smtClean="0">
                <a:solidFill>
                  <a:srgbClr val="932F79"/>
                </a:solidFill>
                <a:latin typeface="Century Gothic" pitchFamily="34" charset="0"/>
              </a:rPr>
              <a:t>Accès</a:t>
            </a:r>
          </a:p>
          <a:p>
            <a:pPr marL="285750" indent="-285750" algn="just">
              <a:buBlip>
                <a:blip r:embed="rId3"/>
              </a:buBlip>
            </a:pPr>
            <a:r>
              <a:rPr lang="nl-NL" sz="1200" dirty="0" err="1">
                <a:solidFill>
                  <a:srgbClr val="932F79"/>
                </a:solidFill>
                <a:latin typeface="Century Gothic" panose="020B0502020202020204" pitchFamily="34" charset="0"/>
              </a:rPr>
              <a:t>Szechenyi</a:t>
            </a:r>
            <a:r>
              <a:rPr lang="nl-NL" sz="1200" dirty="0">
                <a:solidFill>
                  <a:srgbClr val="932F79"/>
                </a:solidFill>
                <a:latin typeface="Century Gothic" panose="020B0502020202020204" pitchFamily="34" charset="0"/>
              </a:rPr>
              <a:t> </a:t>
            </a:r>
            <a:r>
              <a:rPr lang="nl-NL" sz="1200" dirty="0" err="1">
                <a:solidFill>
                  <a:srgbClr val="932F79"/>
                </a:solidFill>
                <a:latin typeface="Century Gothic" panose="020B0502020202020204" pitchFamily="34" charset="0"/>
              </a:rPr>
              <a:t>Istvan</a:t>
            </a:r>
            <a:r>
              <a:rPr lang="nl-NL" sz="1200" dirty="0">
                <a:solidFill>
                  <a:srgbClr val="932F79"/>
                </a:solidFill>
                <a:latin typeface="Century Gothic" panose="020B0502020202020204" pitchFamily="34" charset="0"/>
              </a:rPr>
              <a:t> ter </a:t>
            </a:r>
            <a:r>
              <a:rPr lang="nl-NL" sz="1200" dirty="0" smtClean="0">
                <a:solidFill>
                  <a:srgbClr val="932F79"/>
                </a:solidFill>
                <a:latin typeface="Century Gothic" panose="020B0502020202020204" pitchFamily="34" charset="0"/>
              </a:rPr>
              <a:t>2 - 1051 </a:t>
            </a:r>
            <a:r>
              <a:rPr lang="nl-NL" sz="1200" dirty="0">
                <a:solidFill>
                  <a:srgbClr val="932F79"/>
                </a:solidFill>
                <a:latin typeface="Century Gothic" panose="020B0502020202020204" pitchFamily="34" charset="0"/>
              </a:rPr>
              <a:t>- BUDAPEST</a:t>
            </a:r>
            <a:endParaRPr lang="fr-FR" sz="1200" dirty="0">
              <a:solidFill>
                <a:srgbClr val="932F79"/>
              </a:solidFill>
              <a:latin typeface="Century Gothic" panose="020B0502020202020204" pitchFamily="34" charset="0"/>
            </a:endParaRPr>
          </a:p>
          <a:p>
            <a:endParaRPr lang="fr-FR" sz="1200" dirty="0" smtClean="0">
              <a:solidFill>
                <a:srgbClr val="932F79"/>
              </a:solidFill>
              <a:latin typeface="Century Gothic" panose="020B0502020202020204" pitchFamily="34" charset="0"/>
            </a:endParaRPr>
          </a:p>
          <a:p>
            <a:pPr algn="just"/>
            <a:r>
              <a:rPr lang="fr-FR" sz="1200" b="1" dirty="0" smtClean="0">
                <a:solidFill>
                  <a:srgbClr val="932F79"/>
                </a:solidFill>
                <a:latin typeface="Century Gothic" pitchFamily="34" charset="0"/>
              </a:rPr>
              <a:t>Métro </a:t>
            </a:r>
            <a:endParaRPr lang="fr-FR" sz="1200" b="1" dirty="0">
              <a:solidFill>
                <a:srgbClr val="932F79"/>
              </a:solidFill>
              <a:latin typeface="Century Gothic" panose="020B0502020202020204" pitchFamily="34" charset="0"/>
            </a:endParaRPr>
          </a:p>
          <a:p>
            <a:pPr marL="285750" indent="-285750" algn="just">
              <a:buBlip>
                <a:blip r:embed="rId3"/>
              </a:buBlip>
            </a:pPr>
            <a:r>
              <a:rPr lang="fr-FR" sz="1200" dirty="0" smtClean="0">
                <a:solidFill>
                  <a:srgbClr val="932F79"/>
                </a:solidFill>
                <a:latin typeface="Century Gothic" panose="020B0502020202020204" pitchFamily="34" charset="0"/>
              </a:rPr>
              <a:t>M3  - Station </a:t>
            </a:r>
            <a:r>
              <a:rPr lang="fr-FR" sz="1200" dirty="0" err="1" smtClean="0">
                <a:solidFill>
                  <a:srgbClr val="932F79"/>
                </a:solidFill>
                <a:latin typeface="Century Gothic" panose="020B0502020202020204" pitchFamily="34" charset="0"/>
              </a:rPr>
              <a:t>Deak</a:t>
            </a:r>
            <a:r>
              <a:rPr lang="fr-FR" sz="1200" dirty="0" smtClean="0">
                <a:solidFill>
                  <a:srgbClr val="932F79"/>
                </a:solidFill>
                <a:latin typeface="Century Gothic" panose="020B0502020202020204" pitchFamily="34" charset="0"/>
              </a:rPr>
              <a:t> Ferenc Ter (550m – 7 minutes)</a:t>
            </a:r>
          </a:p>
          <a:p>
            <a:pPr marL="285750" indent="-285750" algn="just">
              <a:buBlip>
                <a:blip r:embed="rId3"/>
              </a:buBlip>
            </a:pPr>
            <a:r>
              <a:rPr lang="fr-FR" sz="1200" dirty="0" smtClean="0">
                <a:solidFill>
                  <a:srgbClr val="932F79"/>
                </a:solidFill>
                <a:latin typeface="Century Gothic" panose="020B0502020202020204" pitchFamily="34" charset="0"/>
              </a:rPr>
              <a:t>M2 – Station </a:t>
            </a:r>
            <a:r>
              <a:rPr lang="fr-FR" sz="1200" dirty="0" err="1" smtClean="0">
                <a:solidFill>
                  <a:srgbClr val="932F79"/>
                </a:solidFill>
                <a:latin typeface="Century Gothic" panose="020B0502020202020204" pitchFamily="34" charset="0"/>
              </a:rPr>
              <a:t>Deak</a:t>
            </a:r>
            <a:r>
              <a:rPr lang="fr-FR" sz="1200" dirty="0" smtClean="0">
                <a:solidFill>
                  <a:srgbClr val="932F79"/>
                </a:solidFill>
                <a:latin typeface="Century Gothic" panose="020B0502020202020204" pitchFamily="34" charset="0"/>
              </a:rPr>
              <a:t> Ferenc Ter</a:t>
            </a:r>
          </a:p>
          <a:p>
            <a:pPr marL="285750" indent="-285750" algn="just">
              <a:buBlip>
                <a:blip r:embed="rId3"/>
              </a:buBlip>
            </a:pPr>
            <a:r>
              <a:rPr lang="fr-FR" sz="1200" dirty="0" smtClean="0">
                <a:solidFill>
                  <a:srgbClr val="932F79"/>
                </a:solidFill>
                <a:latin typeface="Century Gothic" panose="020B0502020202020204" pitchFamily="34" charset="0"/>
              </a:rPr>
              <a:t>M1 – Station </a:t>
            </a:r>
            <a:r>
              <a:rPr lang="fr-FR" sz="1200" dirty="0" err="1" smtClean="0">
                <a:solidFill>
                  <a:srgbClr val="932F79"/>
                </a:solidFill>
                <a:latin typeface="Century Gothic" panose="020B0502020202020204" pitchFamily="34" charset="0"/>
              </a:rPr>
              <a:t>Vorosmarty</a:t>
            </a:r>
            <a:r>
              <a:rPr lang="fr-FR" sz="1200" dirty="0" smtClean="0">
                <a:solidFill>
                  <a:srgbClr val="932F79"/>
                </a:solidFill>
                <a:latin typeface="Century Gothic" panose="020B0502020202020204" pitchFamily="34" charset="0"/>
              </a:rPr>
              <a:t> Ter (450m – 5 minutes)</a:t>
            </a:r>
          </a:p>
          <a:p>
            <a:pPr algn="just"/>
            <a:endParaRPr lang="fr-FR" sz="1200" dirty="0">
              <a:solidFill>
                <a:srgbClr val="932F79"/>
              </a:solidFill>
              <a:latin typeface="Century Gothic" panose="020B0502020202020204" pitchFamily="34" charset="0"/>
            </a:endParaRPr>
          </a:p>
          <a:p>
            <a:pPr algn="just"/>
            <a:r>
              <a:rPr lang="fr-FR" sz="1200" b="1" dirty="0" smtClean="0">
                <a:solidFill>
                  <a:srgbClr val="932F79"/>
                </a:solidFill>
                <a:latin typeface="Century Gothic" pitchFamily="34" charset="0"/>
              </a:rPr>
              <a:t>Bus</a:t>
            </a:r>
            <a:endParaRPr lang="fr-FR" sz="1200" b="1" dirty="0">
              <a:solidFill>
                <a:srgbClr val="932F79"/>
              </a:solidFill>
              <a:latin typeface="Century Gothic" pitchFamily="34" charset="0"/>
            </a:endParaRPr>
          </a:p>
          <a:p>
            <a:pPr marL="285750" indent="-285750" algn="just">
              <a:buBlip>
                <a:blip r:embed="rId3"/>
              </a:buBlip>
            </a:pPr>
            <a:r>
              <a:rPr lang="fr-FR" sz="1200" dirty="0" smtClean="0">
                <a:solidFill>
                  <a:srgbClr val="932F79"/>
                </a:solidFill>
                <a:latin typeface="Century Gothic" panose="020B0502020202020204" pitchFamily="34" charset="0"/>
              </a:rPr>
              <a:t>Ligne 105/16 – Station </a:t>
            </a:r>
            <a:r>
              <a:rPr lang="fr-FR" sz="1200" dirty="0" err="1" smtClean="0">
                <a:solidFill>
                  <a:srgbClr val="932F79"/>
                </a:solidFill>
                <a:latin typeface="Century Gothic" panose="020B0502020202020204" pitchFamily="34" charset="0"/>
              </a:rPr>
              <a:t>Szechenyi</a:t>
            </a:r>
            <a:r>
              <a:rPr lang="fr-FR" sz="1200" dirty="0" smtClean="0">
                <a:solidFill>
                  <a:srgbClr val="932F79"/>
                </a:solidFill>
                <a:latin typeface="Century Gothic" panose="020B0502020202020204" pitchFamily="34" charset="0"/>
              </a:rPr>
              <a:t> Istvan Ter (200m – 3 minutes)</a:t>
            </a:r>
            <a:endParaRPr lang="fr-FR" sz="1200" dirty="0">
              <a:solidFill>
                <a:srgbClr val="932F79"/>
              </a:solidFill>
              <a:latin typeface="Century Gothic" panose="020B0502020202020204" pitchFamily="34" charset="0"/>
            </a:endParaRPr>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280" t="18902" r="30040" b="20633"/>
          <a:stretch/>
        </p:blipFill>
        <p:spPr bwMode="auto">
          <a:xfrm>
            <a:off x="4153169" y="1052213"/>
            <a:ext cx="4831222" cy="3761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787833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6" name="Image 5" descr="Logo-EVE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8860" y="254000"/>
            <a:ext cx="1245140" cy="339705"/>
          </a:xfrm>
          <a:prstGeom prst="rect">
            <a:avLst/>
          </a:prstGeom>
        </p:spPr>
      </p:pic>
      <p:sp>
        <p:nvSpPr>
          <p:cNvPr id="8" name="Rectangle 7"/>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6A1B3C"/>
                </a:solidFill>
              </a:rPr>
              <a:t>L</a:t>
            </a:r>
            <a:endParaRPr lang="fr-FR" dirty="0">
              <a:solidFill>
                <a:srgbClr val="6A1B3C"/>
              </a:solidFill>
            </a:endParaRPr>
          </a:p>
        </p:txBody>
      </p:sp>
      <p:sp>
        <p:nvSpPr>
          <p:cNvPr id="9" name="Rectangle 8"/>
          <p:cNvSpPr/>
          <p:nvPr/>
        </p:nvSpPr>
        <p:spPr>
          <a:xfrm>
            <a:off x="-2" y="279400"/>
            <a:ext cx="7665398"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smtClean="0">
                <a:solidFill>
                  <a:schemeClr val="bg1"/>
                </a:solidFill>
                <a:cs typeface="Century Gothic"/>
              </a:rPr>
              <a:t>SOFITEL CHAIN BRIDGE</a:t>
            </a:r>
            <a:endParaRPr lang="fr-FR" dirty="0">
              <a:solidFill>
                <a:schemeClr val="bg1"/>
              </a:solidFill>
              <a:cs typeface="Century Gothic"/>
            </a:endParaRPr>
          </a:p>
        </p:txBody>
      </p:sp>
      <p:sp>
        <p:nvSpPr>
          <p:cNvPr id="10" name="Rectangle 9"/>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1" name="Rectangle 10"/>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5" name="ZoneTexte 14"/>
          <p:cNvSpPr txBox="1"/>
          <p:nvPr/>
        </p:nvSpPr>
        <p:spPr>
          <a:xfrm>
            <a:off x="434975" y="1110185"/>
            <a:ext cx="3848993" cy="383181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u="sng" dirty="0" smtClean="0">
                <a:solidFill>
                  <a:srgbClr val="932F79"/>
                </a:solidFill>
                <a:latin typeface="Century Gothic" panose="020B0502020202020204" pitchFamily="34" charset="0"/>
              </a:rPr>
              <a:t>Comment se rendre de l’aéroport à l’hôtel :</a:t>
            </a:r>
          </a:p>
          <a:p>
            <a:endParaRPr lang="fr-FR" sz="1600" b="1" u="sng" dirty="0">
              <a:solidFill>
                <a:srgbClr val="932F79"/>
              </a:solidFill>
              <a:latin typeface="Century Gothic" panose="020B0502020202020204" pitchFamily="34" charset="0"/>
            </a:endParaRPr>
          </a:p>
          <a:p>
            <a:endParaRPr lang="fr-FR" sz="1300" dirty="0">
              <a:solidFill>
                <a:srgbClr val="932F79"/>
              </a:solidFill>
              <a:latin typeface="Century Gothic" panose="020B0502020202020204" pitchFamily="34" charset="0"/>
            </a:endParaRPr>
          </a:p>
          <a:p>
            <a:endParaRPr lang="fr-FR" sz="1300" dirty="0" smtClean="0">
              <a:solidFill>
                <a:srgbClr val="932F79"/>
              </a:solidFill>
              <a:latin typeface="Century Gothic" panose="020B0502020202020204" pitchFamily="34" charset="0"/>
            </a:endParaRPr>
          </a:p>
          <a:p>
            <a:endParaRPr lang="fr-FR" sz="1300" dirty="0">
              <a:solidFill>
                <a:srgbClr val="932F79"/>
              </a:solidFill>
              <a:latin typeface="Century Gothic" panose="020B0502020202020204" pitchFamily="34" charset="0"/>
            </a:endParaRPr>
          </a:p>
          <a:p>
            <a:r>
              <a:rPr lang="fr-FR" sz="1200" u="sng" dirty="0">
                <a:solidFill>
                  <a:srgbClr val="932F79"/>
                </a:solidFill>
                <a:latin typeface="Century Gothic" panose="020B0502020202020204" pitchFamily="34" charset="0"/>
              </a:rPr>
              <a:t>En </a:t>
            </a:r>
            <a:r>
              <a:rPr lang="fr-FR" sz="1200" u="sng" dirty="0" smtClean="0">
                <a:solidFill>
                  <a:srgbClr val="932F79"/>
                </a:solidFill>
                <a:latin typeface="Century Gothic" panose="020B0502020202020204" pitchFamily="34" charset="0"/>
              </a:rPr>
              <a:t>taxi – </a:t>
            </a:r>
            <a:r>
              <a:rPr lang="fr-FR" sz="1200" u="sng" dirty="0">
                <a:solidFill>
                  <a:srgbClr val="932F79"/>
                </a:solidFill>
                <a:latin typeface="Century Gothic" panose="020B0502020202020204" pitchFamily="34" charset="0"/>
              </a:rPr>
              <a:t>à la sortie de l’aéroport</a:t>
            </a:r>
          </a:p>
          <a:p>
            <a:r>
              <a:rPr lang="fr-FR" sz="1200" dirty="0">
                <a:solidFill>
                  <a:srgbClr val="932F79"/>
                </a:solidFill>
                <a:latin typeface="Century Gothic" panose="020B0502020202020204" pitchFamily="34" charset="0"/>
              </a:rPr>
              <a:t>Durée du transfert : </a:t>
            </a:r>
            <a:r>
              <a:rPr lang="fr-FR" sz="1200" dirty="0" smtClean="0">
                <a:solidFill>
                  <a:srgbClr val="932F79"/>
                </a:solidFill>
                <a:latin typeface="Century Gothic" panose="020B0502020202020204" pitchFamily="34" charset="0"/>
              </a:rPr>
              <a:t>30 à 40 minutes</a:t>
            </a:r>
            <a:endParaRPr lang="fr-FR" sz="1200" dirty="0">
              <a:solidFill>
                <a:srgbClr val="932F79"/>
              </a:solidFill>
              <a:latin typeface="Century Gothic" panose="020B0502020202020204" pitchFamily="34" charset="0"/>
            </a:endParaRPr>
          </a:p>
          <a:p>
            <a:r>
              <a:rPr lang="fr-FR" sz="1200" dirty="0">
                <a:solidFill>
                  <a:srgbClr val="932F79"/>
                </a:solidFill>
                <a:latin typeface="Century Gothic" panose="020B0502020202020204" pitchFamily="34" charset="0"/>
              </a:rPr>
              <a:t>Tarif : </a:t>
            </a:r>
            <a:r>
              <a:rPr lang="fr-FR" sz="1200" dirty="0" smtClean="0">
                <a:solidFill>
                  <a:srgbClr val="932F79"/>
                </a:solidFill>
                <a:latin typeface="Century Gothic" panose="020B0502020202020204" pitchFamily="34" charset="0"/>
              </a:rPr>
              <a:t>environ 50 €</a:t>
            </a:r>
          </a:p>
          <a:p>
            <a:endParaRPr lang="fr-FR" sz="1200" dirty="0">
              <a:solidFill>
                <a:srgbClr val="932F79"/>
              </a:solidFill>
              <a:latin typeface="Century Gothic" panose="020B0502020202020204" pitchFamily="34" charset="0"/>
            </a:endParaRPr>
          </a:p>
          <a:p>
            <a:r>
              <a:rPr lang="fr-FR" sz="1200" u="sng" dirty="0" smtClean="0">
                <a:solidFill>
                  <a:srgbClr val="932F79"/>
                </a:solidFill>
                <a:latin typeface="Century Gothic" panose="020B0502020202020204" pitchFamily="34" charset="0"/>
              </a:rPr>
              <a:t>En navette (</a:t>
            </a:r>
            <a:r>
              <a:rPr lang="fr-FR" sz="1200" u="sng" dirty="0" err="1" smtClean="0">
                <a:solidFill>
                  <a:srgbClr val="932F79"/>
                </a:solidFill>
                <a:latin typeface="Century Gothic" panose="020B0502020202020204" pitchFamily="34" charset="0"/>
              </a:rPr>
              <a:t>AirportShuttle</a:t>
            </a:r>
            <a:r>
              <a:rPr lang="fr-FR" sz="1200" u="sng" dirty="0" smtClean="0">
                <a:solidFill>
                  <a:srgbClr val="932F79"/>
                </a:solidFill>
                <a:latin typeface="Century Gothic" panose="020B0502020202020204" pitchFamily="34" charset="0"/>
              </a:rPr>
              <a:t>) </a:t>
            </a:r>
          </a:p>
          <a:p>
            <a:r>
              <a:rPr lang="fr-FR" sz="1200" dirty="0" smtClean="0">
                <a:solidFill>
                  <a:srgbClr val="932F79"/>
                </a:solidFill>
                <a:latin typeface="Century Gothic" panose="020B0502020202020204" pitchFamily="34" charset="0"/>
              </a:rPr>
              <a:t>Dépose : où vous le souhaitez</a:t>
            </a:r>
          </a:p>
          <a:p>
            <a:r>
              <a:rPr lang="fr-FR" sz="1200" dirty="0" smtClean="0">
                <a:solidFill>
                  <a:srgbClr val="932F79"/>
                </a:solidFill>
                <a:latin typeface="Century Gothic" panose="020B0502020202020204" pitchFamily="34" charset="0"/>
              </a:rPr>
              <a:t>Accès : à la sortie du Terminal 2</a:t>
            </a:r>
          </a:p>
          <a:p>
            <a:r>
              <a:rPr lang="fr-FR" sz="1200" dirty="0" smtClean="0">
                <a:solidFill>
                  <a:srgbClr val="932F79"/>
                </a:solidFill>
                <a:latin typeface="Century Gothic" panose="020B0502020202020204" pitchFamily="34" charset="0"/>
              </a:rPr>
              <a:t>Tarif : environ 15 €</a:t>
            </a:r>
          </a:p>
          <a:p>
            <a:endParaRPr lang="fr-FR" sz="1200" dirty="0">
              <a:solidFill>
                <a:srgbClr val="932F79"/>
              </a:solidFill>
              <a:latin typeface="Century Gothic" panose="020B0502020202020204" pitchFamily="34" charset="0"/>
            </a:endParaRPr>
          </a:p>
          <a:p>
            <a:endParaRPr lang="fr-FR" sz="1200" dirty="0" smtClean="0">
              <a:solidFill>
                <a:srgbClr val="932F79"/>
              </a:solidFill>
              <a:latin typeface="Century Gothic" panose="020B0502020202020204" pitchFamily="34" charset="0"/>
            </a:endParaRPr>
          </a:p>
          <a:p>
            <a:endParaRPr lang="fr-FR" sz="1200" dirty="0">
              <a:solidFill>
                <a:srgbClr val="932F79"/>
              </a:solidFill>
              <a:latin typeface="Century Gothic" panose="020B0502020202020204" pitchFamily="34" charset="0"/>
            </a:endParaRPr>
          </a:p>
          <a:p>
            <a:r>
              <a:rPr lang="fr-FR" sz="1200" dirty="0" smtClean="0">
                <a:solidFill>
                  <a:srgbClr val="932F79"/>
                </a:solidFill>
                <a:latin typeface="Century Gothic" panose="020B0502020202020204" pitchFamily="34" charset="0"/>
              </a:rPr>
              <a:t>Réservation à l’avance : </a:t>
            </a:r>
            <a:r>
              <a:rPr lang="fr-FR" sz="1200" dirty="0">
                <a:hlinkClick r:id="rId4"/>
              </a:rPr>
              <a:t>foglalas@airportshuttle.hu</a:t>
            </a:r>
            <a:endParaRPr lang="fr-FR" sz="1200" dirty="0" smtClean="0">
              <a:solidFill>
                <a:srgbClr val="932F79"/>
              </a:solidFill>
              <a:latin typeface="Century Gothic" panose="020B0502020202020204" pitchFamily="34" charset="0"/>
            </a:endParaRPr>
          </a:p>
          <a:p>
            <a:endParaRPr lang="fr-FR" sz="1600" u="sng" dirty="0">
              <a:solidFill>
                <a:srgbClr val="932F79"/>
              </a:solidFill>
              <a:latin typeface="Century Gothic" panose="020B0502020202020204" pitchFamily="34" charset="0"/>
            </a:endParaRPr>
          </a:p>
          <a:p>
            <a:endParaRPr lang="fr-FR" sz="1600" u="sng" dirty="0" smtClean="0">
              <a:solidFill>
                <a:srgbClr val="932F79"/>
              </a:solidFill>
              <a:latin typeface="Century Gothic" panose="020B0502020202020204" pitchFamily="34" charset="0"/>
            </a:endParaRPr>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607" t="34142" r="17617" b="27989"/>
          <a:stretch/>
        </p:blipFill>
        <p:spPr bwMode="auto">
          <a:xfrm>
            <a:off x="3831593" y="1275606"/>
            <a:ext cx="5129115" cy="2817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833598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6" name="Image 5" descr="Logo-EVE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8860" y="254000"/>
            <a:ext cx="1245140" cy="339705"/>
          </a:xfrm>
          <a:prstGeom prst="rect">
            <a:avLst/>
          </a:prstGeom>
        </p:spPr>
      </p:pic>
      <p:sp>
        <p:nvSpPr>
          <p:cNvPr id="8" name="Rectangle 7"/>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6A1B3C"/>
                </a:solidFill>
              </a:rPr>
              <a:t>L</a:t>
            </a:r>
            <a:endParaRPr lang="fr-FR" dirty="0">
              <a:solidFill>
                <a:srgbClr val="6A1B3C"/>
              </a:solidFill>
            </a:endParaRPr>
          </a:p>
        </p:txBody>
      </p:sp>
      <p:sp>
        <p:nvSpPr>
          <p:cNvPr id="9" name="Rectangle 8"/>
          <p:cNvSpPr/>
          <p:nvPr/>
        </p:nvSpPr>
        <p:spPr>
          <a:xfrm>
            <a:off x="-2" y="279400"/>
            <a:ext cx="7665398"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smtClean="0">
                <a:solidFill>
                  <a:schemeClr val="bg1"/>
                </a:solidFill>
                <a:cs typeface="Century Gothic"/>
              </a:rPr>
              <a:t>SOFITEL CHAIN BRIDGE</a:t>
            </a:r>
            <a:endParaRPr lang="fr-FR" dirty="0">
              <a:solidFill>
                <a:schemeClr val="bg1"/>
              </a:solidFill>
              <a:cs typeface="Century Gothic"/>
            </a:endParaRPr>
          </a:p>
        </p:txBody>
      </p:sp>
      <p:sp>
        <p:nvSpPr>
          <p:cNvPr id="10" name="Rectangle 9"/>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1" name="Rectangle 10"/>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5" name="ZoneTexte 14"/>
          <p:cNvSpPr txBox="1"/>
          <p:nvPr/>
        </p:nvSpPr>
        <p:spPr>
          <a:xfrm>
            <a:off x="434974" y="1110185"/>
            <a:ext cx="4425057" cy="36009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b="1" u="sng" dirty="0" smtClean="0">
                <a:solidFill>
                  <a:srgbClr val="932F79"/>
                </a:solidFill>
                <a:latin typeface="Century Gothic" panose="020B0502020202020204" pitchFamily="34" charset="0"/>
              </a:rPr>
              <a:t>Comment se rendre de l’aéroport à l’hôtel : BUS + METRO</a:t>
            </a:r>
          </a:p>
          <a:p>
            <a:endParaRPr lang="fr-FR" sz="1200" b="1" u="sng" dirty="0" smtClean="0">
              <a:solidFill>
                <a:srgbClr val="932F79"/>
              </a:solidFill>
              <a:latin typeface="Century Gothic" panose="020B0502020202020204" pitchFamily="34" charset="0"/>
            </a:endParaRPr>
          </a:p>
          <a:p>
            <a:endParaRPr lang="fr-FR" sz="1200" b="1" u="sng" dirty="0">
              <a:solidFill>
                <a:srgbClr val="932F79"/>
              </a:solidFill>
              <a:latin typeface="Century Gothic" panose="020B0502020202020204" pitchFamily="34" charset="0"/>
            </a:endParaRPr>
          </a:p>
          <a:p>
            <a:r>
              <a:rPr lang="fr-FR" sz="1200" u="sng" dirty="0" smtClean="0">
                <a:solidFill>
                  <a:srgbClr val="932F79"/>
                </a:solidFill>
                <a:latin typeface="Century Gothic" panose="020B0502020202020204" pitchFamily="34" charset="0"/>
              </a:rPr>
              <a:t>1</a:t>
            </a:r>
            <a:r>
              <a:rPr lang="fr-FR" sz="1200" u="sng" baseline="30000" dirty="0" smtClean="0">
                <a:solidFill>
                  <a:srgbClr val="932F79"/>
                </a:solidFill>
                <a:latin typeface="Century Gothic" panose="020B0502020202020204" pitchFamily="34" charset="0"/>
              </a:rPr>
              <a:t>ère</a:t>
            </a:r>
            <a:r>
              <a:rPr lang="fr-FR" sz="1200" u="sng" dirty="0" smtClean="0">
                <a:solidFill>
                  <a:srgbClr val="932F79"/>
                </a:solidFill>
                <a:latin typeface="Century Gothic" panose="020B0502020202020204" pitchFamily="34" charset="0"/>
              </a:rPr>
              <a:t> étape - bus</a:t>
            </a:r>
          </a:p>
          <a:p>
            <a:r>
              <a:rPr lang="fr-FR" sz="1200" dirty="0" smtClean="0">
                <a:solidFill>
                  <a:srgbClr val="932F79"/>
                </a:solidFill>
                <a:latin typeface="Century Gothic" panose="020B0502020202020204" pitchFamily="34" charset="0"/>
              </a:rPr>
              <a:t>Ligne de bus : 200E (à la sortie du terminal)</a:t>
            </a:r>
          </a:p>
          <a:p>
            <a:r>
              <a:rPr lang="fr-FR" sz="1200" dirty="0" smtClean="0">
                <a:solidFill>
                  <a:srgbClr val="932F79"/>
                </a:solidFill>
                <a:latin typeface="Century Gothic" panose="020B0502020202020204" pitchFamily="34" charset="0"/>
              </a:rPr>
              <a:t>Durée du transfert : 25 minutes</a:t>
            </a:r>
          </a:p>
          <a:p>
            <a:r>
              <a:rPr lang="fr-FR" sz="1200" dirty="0" smtClean="0">
                <a:solidFill>
                  <a:srgbClr val="932F79"/>
                </a:solidFill>
                <a:latin typeface="Century Gothic" panose="020B0502020202020204" pitchFamily="34" charset="0"/>
              </a:rPr>
              <a:t>Tarif : environ 1,50 €</a:t>
            </a:r>
          </a:p>
          <a:p>
            <a:r>
              <a:rPr lang="fr-FR" sz="1200" dirty="0" smtClean="0">
                <a:solidFill>
                  <a:srgbClr val="932F79"/>
                </a:solidFill>
                <a:latin typeface="Century Gothic" panose="020B0502020202020204" pitchFamily="34" charset="0"/>
              </a:rPr>
              <a:t>Arrêt (terminus) : </a:t>
            </a:r>
            <a:r>
              <a:rPr lang="hu-HU" sz="1200" dirty="0">
                <a:solidFill>
                  <a:srgbClr val="932F79"/>
                </a:solidFill>
                <a:latin typeface="Century Gothic" panose="020B0502020202020204" pitchFamily="34" charset="0"/>
              </a:rPr>
              <a:t>Kőbánya-Kispest </a:t>
            </a:r>
            <a:endParaRPr lang="fr-FR" sz="1200" dirty="0">
              <a:solidFill>
                <a:srgbClr val="932F79"/>
              </a:solidFill>
              <a:latin typeface="Century Gothic" panose="020B0502020202020204" pitchFamily="34" charset="0"/>
            </a:endParaRPr>
          </a:p>
          <a:p>
            <a:endParaRPr lang="fr-FR" sz="1200" dirty="0">
              <a:solidFill>
                <a:srgbClr val="932F79"/>
              </a:solidFill>
              <a:latin typeface="Century Gothic" panose="020B0502020202020204" pitchFamily="34" charset="0"/>
            </a:endParaRPr>
          </a:p>
          <a:p>
            <a:r>
              <a:rPr lang="fr-FR" sz="1200" u="sng" dirty="0" smtClean="0">
                <a:solidFill>
                  <a:srgbClr val="932F79"/>
                </a:solidFill>
                <a:latin typeface="Century Gothic" panose="020B0502020202020204" pitchFamily="34" charset="0"/>
              </a:rPr>
              <a:t>2</a:t>
            </a:r>
            <a:r>
              <a:rPr lang="fr-FR" sz="1200" u="sng" baseline="30000" dirty="0" smtClean="0">
                <a:solidFill>
                  <a:srgbClr val="932F79"/>
                </a:solidFill>
                <a:latin typeface="Century Gothic" panose="020B0502020202020204" pitchFamily="34" charset="0"/>
              </a:rPr>
              <a:t>ème</a:t>
            </a:r>
            <a:r>
              <a:rPr lang="fr-FR" sz="1200" u="sng" dirty="0" smtClean="0">
                <a:solidFill>
                  <a:srgbClr val="932F79"/>
                </a:solidFill>
                <a:latin typeface="Century Gothic" panose="020B0502020202020204" pitchFamily="34" charset="0"/>
              </a:rPr>
              <a:t> étape – métro</a:t>
            </a:r>
          </a:p>
          <a:p>
            <a:r>
              <a:rPr lang="fr-FR" sz="1200" dirty="0" smtClean="0">
                <a:solidFill>
                  <a:srgbClr val="932F79"/>
                </a:solidFill>
                <a:latin typeface="Century Gothic" panose="020B0502020202020204" pitchFamily="34" charset="0"/>
              </a:rPr>
              <a:t>Ligne de métro – M3 (ligne bleue)</a:t>
            </a:r>
          </a:p>
          <a:p>
            <a:r>
              <a:rPr lang="fr-FR" sz="1200" dirty="0" smtClean="0">
                <a:solidFill>
                  <a:srgbClr val="932F79"/>
                </a:solidFill>
                <a:latin typeface="Century Gothic" panose="020B0502020202020204" pitchFamily="34" charset="0"/>
              </a:rPr>
              <a:t>Durée du transfert : 25 minutes</a:t>
            </a:r>
          </a:p>
          <a:p>
            <a:r>
              <a:rPr lang="fr-FR" sz="1200" dirty="0" smtClean="0">
                <a:solidFill>
                  <a:srgbClr val="932F79"/>
                </a:solidFill>
                <a:latin typeface="Century Gothic" panose="020B0502020202020204" pitchFamily="34" charset="0"/>
              </a:rPr>
              <a:t>Tarif : environ 1,50 € (aller simple)</a:t>
            </a:r>
          </a:p>
          <a:p>
            <a:r>
              <a:rPr lang="fr-FR" sz="1200" dirty="0" smtClean="0">
                <a:solidFill>
                  <a:srgbClr val="932F79"/>
                </a:solidFill>
                <a:latin typeface="Century Gothic" panose="020B0502020202020204" pitchFamily="34" charset="0"/>
              </a:rPr>
              <a:t>Arrêt : </a:t>
            </a:r>
            <a:r>
              <a:rPr lang="fr-FR" sz="1200" dirty="0" err="1" smtClean="0">
                <a:solidFill>
                  <a:srgbClr val="932F79"/>
                </a:solidFill>
                <a:latin typeface="Century Gothic" panose="020B0502020202020204" pitchFamily="34" charset="0"/>
              </a:rPr>
              <a:t>Deak</a:t>
            </a:r>
            <a:r>
              <a:rPr lang="fr-FR" sz="1200" dirty="0" smtClean="0">
                <a:solidFill>
                  <a:srgbClr val="932F79"/>
                </a:solidFill>
                <a:latin typeface="Century Gothic" panose="020B0502020202020204" pitchFamily="34" charset="0"/>
              </a:rPr>
              <a:t> Ferenc Ter (550m de l’hôtel)</a:t>
            </a:r>
          </a:p>
          <a:p>
            <a:endParaRPr lang="fr-FR" sz="1200" dirty="0">
              <a:solidFill>
                <a:srgbClr val="932F79"/>
              </a:solidFill>
              <a:latin typeface="Century Gothic" panose="020B0502020202020204" pitchFamily="34" charset="0"/>
            </a:endParaRPr>
          </a:p>
          <a:p>
            <a:pPr algn="just"/>
            <a:r>
              <a:rPr lang="fr-FR" sz="1200" i="1" dirty="0" smtClean="0">
                <a:solidFill>
                  <a:srgbClr val="932F79"/>
                </a:solidFill>
                <a:latin typeface="Century Gothic" panose="020B0502020202020204" pitchFamily="34" charset="0"/>
              </a:rPr>
              <a:t>Idéalement, faites un échange de monnaie à l’aéroport pour pouvoir payer le bus &amp; métro. Possibilité de payer les transports directement au chauffeur, mais le tarif est plus cher.</a:t>
            </a:r>
          </a:p>
        </p:txBody>
      </p:sp>
      <p:pic>
        <p:nvPicPr>
          <p:cNvPr id="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430" t="27390" r="9186" b="45220"/>
          <a:stretch/>
        </p:blipFill>
        <p:spPr bwMode="auto">
          <a:xfrm>
            <a:off x="3815758" y="2283718"/>
            <a:ext cx="5016662" cy="938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42951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d'origine"/>
          <p:cNvPicPr>
            <a:picLocks noChangeAspect="1" noChangeArrowheads="1"/>
          </p:cNvPicPr>
          <p:nvPr/>
        </p:nvPicPr>
        <p:blipFill rotWithShape="1">
          <a:blip r:embed="rId3">
            <a:extLst>
              <a:ext uri="{28A0092B-C50C-407E-A947-70E740481C1C}">
                <a14:useLocalDpi xmlns:a14="http://schemas.microsoft.com/office/drawing/2010/main" val="0"/>
              </a:ext>
            </a:extLst>
          </a:blip>
          <a:srcRect b="2006"/>
          <a:stretch/>
        </p:blipFill>
        <p:spPr bwMode="auto">
          <a:xfrm>
            <a:off x="2195736" y="329321"/>
            <a:ext cx="6624735" cy="365165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3"/>
          <p:cNvSpPr txBox="1">
            <a:spLocks noChangeArrowheads="1"/>
          </p:cNvSpPr>
          <p:nvPr/>
        </p:nvSpPr>
        <p:spPr bwMode="auto">
          <a:xfrm>
            <a:off x="1480627" y="3966255"/>
            <a:ext cx="8292498" cy="623248"/>
          </a:xfrm>
          <a:prstGeom prst="rect">
            <a:avLst/>
          </a:prstGeom>
          <a:noFill/>
          <a:ln w="9525">
            <a:noFill/>
            <a:miter lim="800000"/>
            <a:headEnd/>
            <a:tailEnd/>
          </a:ln>
        </p:spPr>
        <p:txBody>
          <a:bodyPr wrap="square" lIns="68580" tIns="34290" rIns="68580" bIns="34290">
            <a:spAutoFit/>
          </a:bodyPr>
          <a:lstStyle/>
          <a:p>
            <a:pPr algn="ctr"/>
            <a:r>
              <a:rPr lang="en-US" sz="3600" dirty="0" smtClean="0">
                <a:solidFill>
                  <a:srgbClr val="932F79"/>
                </a:solidFill>
              </a:rPr>
              <a:t>VOS DINERS</a:t>
            </a:r>
            <a:endParaRPr lang="fr-FR" sz="3600" b="1" dirty="0" smtClean="0">
              <a:solidFill>
                <a:srgbClr val="932F79"/>
              </a:solidFill>
            </a:endParaRPr>
          </a:p>
        </p:txBody>
      </p:sp>
      <p:pic>
        <p:nvPicPr>
          <p:cNvPr id="2050" name="Picture 2" descr="C:\Users\EVEA_AIO_2\Desktop\Point dossiers\Prezppt\Logo_Carr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752" y="-351132"/>
            <a:ext cx="483539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99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2" name="Espace réservé du contenu 2"/>
          <p:cNvSpPr>
            <a:spLocks noGrp="1"/>
          </p:cNvSpPr>
          <p:nvPr>
            <p:ph idx="1"/>
          </p:nvPr>
        </p:nvSpPr>
        <p:spPr>
          <a:xfrm>
            <a:off x="179512" y="1491630"/>
            <a:ext cx="8507288" cy="3394472"/>
          </a:xfrm>
          <a:noFill/>
        </p:spPr>
        <p:txBody>
          <a:bodyPr>
            <a:noAutofit/>
          </a:bodyPr>
          <a:lstStyle/>
          <a:p>
            <a:pPr marL="0" indent="0" algn="just">
              <a:buNone/>
              <a:defRPr/>
            </a:pPr>
            <a:r>
              <a:rPr lang="fr-FR" sz="1800" b="1" dirty="0">
                <a:solidFill>
                  <a:srgbClr val="932F79"/>
                </a:solidFill>
                <a:latin typeface="Century Gothic" panose="020B0502020202020204" pitchFamily="34" charset="0"/>
              </a:rPr>
              <a:t>Toutes les personnes inscrites avant le 20 Janvier </a:t>
            </a:r>
            <a:r>
              <a:rPr lang="fr-FR" sz="1800" b="1" dirty="0" smtClean="0">
                <a:solidFill>
                  <a:srgbClr val="932F79"/>
                </a:solidFill>
                <a:latin typeface="Century Gothic" panose="020B0502020202020204" pitchFamily="34" charset="0"/>
              </a:rPr>
              <a:t>2017 </a:t>
            </a:r>
            <a:r>
              <a:rPr lang="fr-FR" sz="1800" b="1" dirty="0">
                <a:solidFill>
                  <a:srgbClr val="932F79"/>
                </a:solidFill>
                <a:latin typeface="Century Gothic" panose="020B0502020202020204" pitchFamily="34" charset="0"/>
              </a:rPr>
              <a:t>bénéficient :</a:t>
            </a:r>
          </a:p>
          <a:p>
            <a:pPr algn="just">
              <a:defRPr/>
            </a:pPr>
            <a:endParaRPr lang="fr-FR" sz="1800" b="1" dirty="0">
              <a:solidFill>
                <a:srgbClr val="932F79"/>
              </a:solidFill>
              <a:latin typeface="Century Gothic" panose="020B0502020202020204" pitchFamily="34" charset="0"/>
            </a:endParaRPr>
          </a:p>
          <a:p>
            <a:pPr marL="457200" indent="-457200" algn="just">
              <a:buFont typeface="Wingdings" pitchFamily="2" charset="2"/>
              <a:buChar char="v"/>
              <a:defRPr/>
            </a:pPr>
            <a:r>
              <a:rPr lang="fr-FR" sz="1800" b="1" dirty="0">
                <a:solidFill>
                  <a:srgbClr val="932F79"/>
                </a:solidFill>
                <a:latin typeface="Century Gothic" panose="020B0502020202020204" pitchFamily="34" charset="0"/>
              </a:rPr>
              <a:t>d’une remise de 100 € par </a:t>
            </a:r>
            <a:r>
              <a:rPr lang="fr-FR" sz="1800" b="1" dirty="0" smtClean="0">
                <a:solidFill>
                  <a:srgbClr val="932F79"/>
                </a:solidFill>
                <a:latin typeface="Century Gothic" panose="020B0502020202020204" pitchFamily="34" charset="0"/>
              </a:rPr>
              <a:t>personne</a:t>
            </a:r>
          </a:p>
          <a:p>
            <a:pPr marL="457200" indent="-457200" algn="just">
              <a:buFont typeface="Wingdings" pitchFamily="2" charset="2"/>
              <a:buChar char="v"/>
              <a:defRPr/>
            </a:pPr>
            <a:endParaRPr lang="fr-FR" sz="1800" b="1" dirty="0">
              <a:solidFill>
                <a:srgbClr val="932F79"/>
              </a:solidFill>
              <a:latin typeface="Century Gothic" panose="020B0502020202020204" pitchFamily="34" charset="0"/>
            </a:endParaRPr>
          </a:p>
        </p:txBody>
      </p:sp>
      <p:pic>
        <p:nvPicPr>
          <p:cNvPr id="14" name="Picture 2" descr="Retour à l'accue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8484" y="179368"/>
            <a:ext cx="1112485" cy="5314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79545" y="267494"/>
            <a:ext cx="4584909" cy="646331"/>
          </a:xfrm>
          <a:prstGeom prst="rect">
            <a:avLst/>
          </a:prstGeom>
          <a:noFill/>
        </p:spPr>
        <p:txBody>
          <a:bodyPr wrap="none">
            <a:spAutoFit/>
          </a:bodyPr>
          <a:lstStyle/>
          <a:p>
            <a:r>
              <a:rPr lang="fr-FR" sz="3600" dirty="0">
                <a:solidFill>
                  <a:srgbClr val="FF0000"/>
                </a:solidFill>
              </a:rPr>
              <a:t>Avantage rapidité !</a:t>
            </a:r>
            <a:endParaRPr lang="fr-FR" sz="3600" dirty="0"/>
          </a:p>
        </p:txBody>
      </p:sp>
    </p:spTree>
    <p:extLst>
      <p:ext uri="{BB962C8B-B14F-4D97-AF65-F5344CB8AC3E}">
        <p14:creationId xmlns:p14="http://schemas.microsoft.com/office/powerpoint/2010/main" val="586889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Rectangle 8"/>
          <p:cNvSpPr/>
          <p:nvPr/>
        </p:nvSpPr>
        <p:spPr>
          <a:xfrm>
            <a:off x="-2" y="279400"/>
            <a:ext cx="3707906"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400" cap="small" dirty="0" smtClean="0">
                <a:solidFill>
                  <a:schemeClr val="bg1"/>
                </a:solidFill>
                <a:latin typeface="Century Gothic" panose="020B0502020202020204" pitchFamily="34" charset="0"/>
              </a:rPr>
              <a:t>VOS DINERS</a:t>
            </a:r>
            <a:endParaRPr lang="fr-FR" sz="2400" cap="small" dirty="0">
              <a:solidFill>
                <a:schemeClr val="bg1"/>
              </a:solidFill>
              <a:latin typeface="Century Gothic" panose="020B0502020202020204" pitchFamily="34" charset="0"/>
            </a:endParaRPr>
          </a:p>
        </p:txBody>
      </p:sp>
      <p:sp>
        <p:nvSpPr>
          <p:cNvPr id="10" name="Rectangle 9"/>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1" name="Rectangle 10"/>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5" name="ZoneTexte 14"/>
          <p:cNvSpPr txBox="1"/>
          <p:nvPr/>
        </p:nvSpPr>
        <p:spPr>
          <a:xfrm>
            <a:off x="434975" y="1110184"/>
            <a:ext cx="4713089" cy="294439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spcBef>
                <a:spcPts val="750"/>
              </a:spcBef>
              <a:tabLst>
                <a:tab pos="914400" algn="l"/>
              </a:tabLst>
            </a:pPr>
            <a:r>
              <a:rPr lang="fr-FR" sz="1200" b="1" u="sng" dirty="0">
                <a:solidFill>
                  <a:srgbClr val="800080"/>
                </a:solidFill>
                <a:latin typeface="Century Gothic" pitchFamily="34" charset="0"/>
                <a:cs typeface="Tahoma" pitchFamily="34" charset="0"/>
              </a:rPr>
              <a:t>Dîner du jeudi </a:t>
            </a:r>
            <a:r>
              <a:rPr lang="fr-FR" sz="1200" b="1" u="sng" dirty="0" smtClean="0">
                <a:solidFill>
                  <a:srgbClr val="800080"/>
                </a:solidFill>
                <a:latin typeface="Century Gothic" pitchFamily="34" charset="0"/>
                <a:cs typeface="Tahoma" pitchFamily="34" charset="0"/>
              </a:rPr>
              <a:t>23 mars 2017</a:t>
            </a:r>
            <a:endParaRPr lang="fr-FR" sz="1200" b="1" u="sng" dirty="0">
              <a:solidFill>
                <a:srgbClr val="800080"/>
              </a:solidFill>
              <a:latin typeface="Century Gothic" pitchFamily="34" charset="0"/>
              <a:cs typeface="Tahoma" pitchFamily="34" charset="0"/>
            </a:endParaRPr>
          </a:p>
          <a:p>
            <a:pPr algn="just">
              <a:spcBef>
                <a:spcPts val="750"/>
              </a:spcBef>
              <a:tabLst>
                <a:tab pos="914400" algn="l"/>
              </a:tabLst>
            </a:pPr>
            <a:r>
              <a:rPr lang="fr-FR" sz="1200" dirty="0" smtClean="0">
                <a:solidFill>
                  <a:srgbClr val="800080"/>
                </a:solidFill>
                <a:latin typeface="Century Gothic" pitchFamily="34" charset="0"/>
                <a:cs typeface="Tahoma" pitchFamily="34" charset="0"/>
              </a:rPr>
              <a:t>Cocktail dinatoire à l’hôtel</a:t>
            </a:r>
          </a:p>
          <a:p>
            <a:pPr algn="just">
              <a:spcBef>
                <a:spcPts val="750"/>
              </a:spcBef>
              <a:tabLst>
                <a:tab pos="914400" algn="l"/>
              </a:tabLst>
            </a:pPr>
            <a:endParaRPr lang="fr-FR" sz="1200" b="1" u="sng" dirty="0" smtClean="0">
              <a:solidFill>
                <a:srgbClr val="800080"/>
              </a:solidFill>
              <a:latin typeface="Century Gothic" pitchFamily="34" charset="0"/>
              <a:cs typeface="Tahoma" pitchFamily="34" charset="0"/>
            </a:endParaRPr>
          </a:p>
          <a:p>
            <a:pPr algn="just">
              <a:spcBef>
                <a:spcPts val="750"/>
              </a:spcBef>
              <a:tabLst>
                <a:tab pos="914400" algn="l"/>
              </a:tabLst>
            </a:pPr>
            <a:r>
              <a:rPr lang="fr-FR" sz="1200" b="1" u="sng" dirty="0" smtClean="0">
                <a:solidFill>
                  <a:srgbClr val="800080"/>
                </a:solidFill>
                <a:latin typeface="Century Gothic" pitchFamily="34" charset="0"/>
                <a:cs typeface="Tahoma" pitchFamily="34" charset="0"/>
              </a:rPr>
              <a:t>Dîner </a:t>
            </a:r>
            <a:r>
              <a:rPr lang="fr-FR" sz="1200" b="1" u="sng" dirty="0">
                <a:solidFill>
                  <a:srgbClr val="800080"/>
                </a:solidFill>
                <a:latin typeface="Century Gothic" pitchFamily="34" charset="0"/>
                <a:cs typeface="Tahoma" pitchFamily="34" charset="0"/>
              </a:rPr>
              <a:t>du vendredi </a:t>
            </a:r>
            <a:r>
              <a:rPr lang="fr-FR" sz="1200" b="1" u="sng" dirty="0" smtClean="0">
                <a:solidFill>
                  <a:srgbClr val="800080"/>
                </a:solidFill>
                <a:latin typeface="Century Gothic" pitchFamily="34" charset="0"/>
                <a:cs typeface="Tahoma" pitchFamily="34" charset="0"/>
              </a:rPr>
              <a:t>24 mars 2017</a:t>
            </a:r>
            <a:endParaRPr lang="fr-FR" sz="1200" b="1" u="sng" dirty="0">
              <a:solidFill>
                <a:srgbClr val="800080"/>
              </a:solidFill>
              <a:latin typeface="Century Gothic" pitchFamily="34" charset="0"/>
              <a:cs typeface="Tahoma" pitchFamily="34" charset="0"/>
            </a:endParaRPr>
          </a:p>
          <a:p>
            <a:pPr algn="just">
              <a:spcBef>
                <a:spcPts val="750"/>
              </a:spcBef>
              <a:tabLst>
                <a:tab pos="914400" algn="l"/>
              </a:tabLst>
            </a:pPr>
            <a:r>
              <a:rPr lang="fr-FR" sz="1200" b="1" dirty="0">
                <a:solidFill>
                  <a:srgbClr val="800080"/>
                </a:solidFill>
                <a:latin typeface="Century Gothic" pitchFamily="34" charset="0"/>
                <a:cs typeface="Tahoma" pitchFamily="34" charset="0"/>
              </a:rPr>
              <a:t>Soirée libre </a:t>
            </a:r>
            <a:r>
              <a:rPr lang="fr-FR" sz="1200" dirty="0">
                <a:solidFill>
                  <a:srgbClr val="800080"/>
                </a:solidFill>
                <a:latin typeface="Century Gothic" pitchFamily="34" charset="0"/>
                <a:cs typeface="Tahoma" pitchFamily="34" charset="0"/>
              </a:rPr>
              <a:t>mais, </a:t>
            </a:r>
            <a:r>
              <a:rPr lang="fr-FR" sz="1200" b="1" dirty="0">
                <a:solidFill>
                  <a:srgbClr val="800080"/>
                </a:solidFill>
                <a:latin typeface="Century Gothic" pitchFamily="34" charset="0"/>
                <a:cs typeface="Tahoma" pitchFamily="34" charset="0"/>
              </a:rPr>
              <a:t>en option </a:t>
            </a:r>
            <a:r>
              <a:rPr lang="fr-FR" sz="1200" dirty="0">
                <a:solidFill>
                  <a:srgbClr val="800080"/>
                </a:solidFill>
                <a:latin typeface="Century Gothic" pitchFamily="34" charset="0"/>
                <a:cs typeface="Tahoma" pitchFamily="34" charset="0"/>
              </a:rPr>
              <a:t>vous pouvez réserver à votre inscription </a:t>
            </a:r>
            <a:r>
              <a:rPr lang="fr-FR" sz="1200" dirty="0" smtClean="0">
                <a:solidFill>
                  <a:srgbClr val="800080"/>
                </a:solidFill>
                <a:latin typeface="Century Gothic" pitchFamily="34" charset="0"/>
                <a:cs typeface="Tahoma" pitchFamily="34" charset="0"/>
              </a:rPr>
              <a:t>:</a:t>
            </a:r>
          </a:p>
          <a:p>
            <a:pPr algn="just">
              <a:spcBef>
                <a:spcPts val="750"/>
              </a:spcBef>
              <a:tabLst>
                <a:tab pos="914400" algn="l"/>
              </a:tabLst>
            </a:pPr>
            <a:endParaRPr lang="fr-FR" sz="1200" dirty="0">
              <a:solidFill>
                <a:srgbClr val="800080"/>
              </a:solidFill>
              <a:latin typeface="Century Gothic" pitchFamily="34" charset="0"/>
              <a:cs typeface="Tahoma" pitchFamily="34" charset="0"/>
            </a:endParaRPr>
          </a:p>
          <a:p>
            <a:pPr algn="just">
              <a:spcBef>
                <a:spcPts val="750"/>
              </a:spcBef>
              <a:tabLst>
                <a:tab pos="914400" algn="l"/>
              </a:tabLst>
            </a:pPr>
            <a:r>
              <a:rPr lang="fr-FR" sz="1200" b="1" dirty="0">
                <a:solidFill>
                  <a:srgbClr val="800080"/>
                </a:solidFill>
                <a:latin typeface="Century Gothic" pitchFamily="34" charset="0"/>
                <a:cs typeface="Tahoma" pitchFamily="34" charset="0"/>
              </a:rPr>
              <a:t>Proposition 1 : </a:t>
            </a:r>
            <a:r>
              <a:rPr lang="fr-FR" sz="1200" dirty="0" err="1" smtClean="0">
                <a:solidFill>
                  <a:srgbClr val="800080"/>
                </a:solidFill>
                <a:latin typeface="Century Gothic" pitchFamily="34" charset="0"/>
                <a:cs typeface="Tahoma" pitchFamily="34" charset="0"/>
              </a:rPr>
              <a:t>Spoon</a:t>
            </a:r>
            <a:r>
              <a:rPr lang="fr-FR" sz="1200" dirty="0" smtClean="0">
                <a:solidFill>
                  <a:srgbClr val="800080"/>
                </a:solidFill>
                <a:latin typeface="Century Gothic" pitchFamily="34" charset="0"/>
                <a:cs typeface="Tahoma" pitchFamily="34" charset="0"/>
              </a:rPr>
              <a:t> restaurant &amp; bar (restaurant sur un bateau)</a:t>
            </a:r>
          </a:p>
          <a:p>
            <a:pPr algn="just">
              <a:spcBef>
                <a:spcPts val="750"/>
              </a:spcBef>
              <a:tabLst>
                <a:tab pos="914400" algn="l"/>
              </a:tabLst>
            </a:pPr>
            <a:endParaRPr lang="fr-FR" sz="1200" b="1" dirty="0">
              <a:solidFill>
                <a:srgbClr val="800080"/>
              </a:solidFill>
              <a:latin typeface="Century Gothic" pitchFamily="34" charset="0"/>
              <a:cs typeface="Tahoma" pitchFamily="34" charset="0"/>
            </a:endParaRPr>
          </a:p>
          <a:p>
            <a:pPr algn="just">
              <a:spcBef>
                <a:spcPts val="750"/>
              </a:spcBef>
              <a:tabLst>
                <a:tab pos="914400" algn="l"/>
              </a:tabLst>
            </a:pPr>
            <a:r>
              <a:rPr lang="fr-FR" sz="1200" b="1" dirty="0" smtClean="0">
                <a:solidFill>
                  <a:srgbClr val="800080"/>
                </a:solidFill>
                <a:latin typeface="Century Gothic" pitchFamily="34" charset="0"/>
                <a:cs typeface="Tahoma" pitchFamily="34" charset="0"/>
              </a:rPr>
              <a:t>Proposition </a:t>
            </a:r>
            <a:r>
              <a:rPr lang="fr-FR" sz="1200" b="1" dirty="0">
                <a:solidFill>
                  <a:srgbClr val="800080"/>
                </a:solidFill>
                <a:latin typeface="Century Gothic" pitchFamily="34" charset="0"/>
                <a:cs typeface="Tahoma" pitchFamily="34" charset="0"/>
              </a:rPr>
              <a:t>2 : </a:t>
            </a:r>
            <a:r>
              <a:rPr lang="fr-FR" sz="1200" dirty="0" err="1" smtClean="0">
                <a:solidFill>
                  <a:srgbClr val="800080"/>
                </a:solidFill>
                <a:latin typeface="Century Gothic" pitchFamily="34" charset="0"/>
                <a:cs typeface="Tahoma" pitchFamily="34" charset="0"/>
              </a:rPr>
              <a:t>Matyas</a:t>
            </a:r>
            <a:r>
              <a:rPr lang="fr-FR" sz="1200" dirty="0" smtClean="0">
                <a:solidFill>
                  <a:srgbClr val="800080"/>
                </a:solidFill>
                <a:latin typeface="Century Gothic" pitchFamily="34" charset="0"/>
                <a:cs typeface="Tahoma" pitchFamily="34" charset="0"/>
              </a:rPr>
              <a:t> Pince Restaurant (restaurant typique)</a:t>
            </a:r>
            <a:endParaRPr lang="fr-FR" sz="1200" dirty="0">
              <a:solidFill>
                <a:srgbClr val="800080"/>
              </a:solidFill>
              <a:latin typeface="Century Gothic" pitchFamily="34" charset="0"/>
              <a:cs typeface="Tahoma" pitchFamily="34" charset="0"/>
            </a:endParaRPr>
          </a:p>
        </p:txBody>
      </p:sp>
      <p:sp>
        <p:nvSpPr>
          <p:cNvPr id="12" name="Rectangle 11"/>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pic>
        <p:nvPicPr>
          <p:cNvPr id="13" name="Picture 2" descr="Retour à l'accue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8484" y="179368"/>
            <a:ext cx="1112485" cy="5314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869174"/>
            <a:ext cx="3264297" cy="163214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eng.matyaspince.eu/images/etterem/15_ettere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3" y="2715766"/>
            <a:ext cx="3264297" cy="2167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53205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Rectangle 8"/>
          <p:cNvSpPr/>
          <p:nvPr/>
        </p:nvSpPr>
        <p:spPr>
          <a:xfrm>
            <a:off x="-2" y="279400"/>
            <a:ext cx="3635898"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400" cap="small" dirty="0" smtClean="0">
                <a:solidFill>
                  <a:schemeClr val="bg1"/>
                </a:solidFill>
                <a:latin typeface="Century Gothic" panose="020B0502020202020204" pitchFamily="34" charset="0"/>
              </a:rPr>
              <a:t>VOS DINERS</a:t>
            </a:r>
            <a:endParaRPr lang="fr-FR" sz="2400" cap="small" dirty="0">
              <a:solidFill>
                <a:schemeClr val="bg1"/>
              </a:solidFill>
              <a:latin typeface="Century Gothic" panose="020B0502020202020204" pitchFamily="34" charset="0"/>
            </a:endParaRPr>
          </a:p>
        </p:txBody>
      </p:sp>
      <p:sp>
        <p:nvSpPr>
          <p:cNvPr id="10" name="Rectangle 9"/>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1" name="Rectangle 10"/>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5" name="ZoneTexte 14"/>
          <p:cNvSpPr txBox="1"/>
          <p:nvPr/>
        </p:nvSpPr>
        <p:spPr>
          <a:xfrm>
            <a:off x="434975" y="1110184"/>
            <a:ext cx="4353049" cy="207749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spcBef>
                <a:spcPts val="750"/>
              </a:spcBef>
              <a:tabLst>
                <a:tab pos="914400" algn="l"/>
              </a:tabLst>
            </a:pPr>
            <a:r>
              <a:rPr lang="fr-FR" sz="1200" b="1" u="sng" dirty="0">
                <a:solidFill>
                  <a:srgbClr val="800080"/>
                </a:solidFill>
                <a:latin typeface="Century Gothic" pitchFamily="34" charset="0"/>
                <a:cs typeface="Tahoma" pitchFamily="34" charset="0"/>
              </a:rPr>
              <a:t>Dîner du </a:t>
            </a:r>
            <a:r>
              <a:rPr lang="fr-FR" sz="1200" b="1" u="sng" dirty="0" smtClean="0">
                <a:solidFill>
                  <a:srgbClr val="800080"/>
                </a:solidFill>
                <a:latin typeface="Century Gothic" pitchFamily="34" charset="0"/>
                <a:cs typeface="Tahoma" pitchFamily="34" charset="0"/>
              </a:rPr>
              <a:t>samedi 25 mars 2017</a:t>
            </a:r>
            <a:endParaRPr lang="fr-FR" sz="1200" b="1" u="sng" dirty="0">
              <a:solidFill>
                <a:srgbClr val="800080"/>
              </a:solidFill>
              <a:latin typeface="Century Gothic" pitchFamily="34" charset="0"/>
              <a:cs typeface="Tahoma" pitchFamily="34" charset="0"/>
            </a:endParaRPr>
          </a:p>
          <a:p>
            <a:pPr algn="just">
              <a:spcBef>
                <a:spcPts val="750"/>
              </a:spcBef>
              <a:tabLst>
                <a:tab pos="914400" algn="l"/>
              </a:tabLst>
            </a:pPr>
            <a:r>
              <a:rPr lang="fr-FR" sz="1200" b="1" dirty="0" smtClean="0">
                <a:solidFill>
                  <a:srgbClr val="800080"/>
                </a:solidFill>
                <a:latin typeface="Century Gothic" pitchFamily="34" charset="0"/>
                <a:cs typeface="Tahoma" pitchFamily="34" charset="0"/>
              </a:rPr>
              <a:t>Dîner de gala – </a:t>
            </a:r>
            <a:r>
              <a:rPr lang="fr-FR" sz="1200" b="1" dirty="0" err="1" smtClean="0">
                <a:solidFill>
                  <a:srgbClr val="800080"/>
                </a:solidFill>
                <a:latin typeface="Century Gothic" pitchFamily="34" charset="0"/>
                <a:cs typeface="Tahoma" pitchFamily="34" charset="0"/>
              </a:rPr>
              <a:t>Gerbeaud</a:t>
            </a:r>
            <a:r>
              <a:rPr lang="fr-FR" sz="1200" b="1" dirty="0" smtClean="0">
                <a:solidFill>
                  <a:srgbClr val="800080"/>
                </a:solidFill>
                <a:latin typeface="Century Gothic" pitchFamily="34" charset="0"/>
                <a:cs typeface="Tahoma" pitchFamily="34" charset="0"/>
              </a:rPr>
              <a:t> House</a:t>
            </a:r>
            <a:endParaRPr lang="fr-FR" sz="1200" b="1" dirty="0">
              <a:solidFill>
                <a:srgbClr val="800080"/>
              </a:solidFill>
              <a:latin typeface="Century Gothic" pitchFamily="34" charset="0"/>
              <a:cs typeface="Tahoma" pitchFamily="34" charset="0"/>
            </a:endParaRPr>
          </a:p>
          <a:p>
            <a:pPr algn="just">
              <a:spcBef>
                <a:spcPts val="750"/>
              </a:spcBef>
              <a:tabLst>
                <a:tab pos="914400" algn="l"/>
              </a:tabLst>
            </a:pPr>
            <a:endParaRPr lang="fr-FR" sz="1200" dirty="0" smtClean="0">
              <a:solidFill>
                <a:srgbClr val="800080"/>
              </a:solidFill>
              <a:latin typeface="Century Gothic" pitchFamily="34" charset="0"/>
              <a:cs typeface="Tahoma" pitchFamily="34" charset="0"/>
            </a:endParaRPr>
          </a:p>
          <a:p>
            <a:pPr algn="just"/>
            <a:r>
              <a:rPr lang="fr-FR" sz="1200" dirty="0" smtClean="0">
                <a:solidFill>
                  <a:srgbClr val="932F79"/>
                </a:solidFill>
                <a:latin typeface="Century Gothic" panose="020B0502020202020204" pitchFamily="34" charset="0"/>
              </a:rPr>
              <a:t>La Maison </a:t>
            </a:r>
            <a:r>
              <a:rPr lang="fr-FR" sz="1200" dirty="0" err="1" smtClean="0">
                <a:solidFill>
                  <a:srgbClr val="932F79"/>
                </a:solidFill>
                <a:latin typeface="Century Gothic" panose="020B0502020202020204" pitchFamily="34" charset="0"/>
              </a:rPr>
              <a:t>Gerbeaud</a:t>
            </a:r>
            <a:r>
              <a:rPr lang="fr-FR" sz="1200" dirty="0" smtClean="0">
                <a:solidFill>
                  <a:srgbClr val="932F79"/>
                </a:solidFill>
                <a:latin typeface="Century Gothic" panose="020B0502020202020204" pitchFamily="34" charset="0"/>
              </a:rPr>
              <a:t>, âgé </a:t>
            </a:r>
            <a:r>
              <a:rPr lang="fr-FR" sz="1200" dirty="0">
                <a:solidFill>
                  <a:srgbClr val="932F79"/>
                </a:solidFill>
                <a:latin typeface="Century Gothic" panose="020B0502020202020204" pitchFamily="34" charset="0"/>
              </a:rPr>
              <a:t>aujourd’hui de 158 ans demeure à ce jour une des entreprises les plus vieilles d'Europe</a:t>
            </a:r>
            <a:r>
              <a:rPr lang="fr-FR" sz="1200" dirty="0" smtClean="0">
                <a:solidFill>
                  <a:srgbClr val="932F79"/>
                </a:solidFill>
                <a:latin typeface="Century Gothic" panose="020B0502020202020204" pitchFamily="34" charset="0"/>
              </a:rPr>
              <a:t>. Elle abrite les locaux de la pâtisserie </a:t>
            </a:r>
            <a:r>
              <a:rPr lang="fr-FR" sz="1200" dirty="0" err="1" smtClean="0">
                <a:solidFill>
                  <a:srgbClr val="932F79"/>
                </a:solidFill>
                <a:latin typeface="Century Gothic" panose="020B0502020202020204" pitchFamily="34" charset="0"/>
              </a:rPr>
              <a:t>Gerbeaud</a:t>
            </a:r>
            <a:r>
              <a:rPr lang="fr-FR" sz="1200" dirty="0" smtClean="0">
                <a:solidFill>
                  <a:srgbClr val="932F79"/>
                </a:solidFill>
                <a:latin typeface="Century Gothic" panose="020B0502020202020204" pitchFamily="34" charset="0"/>
              </a:rPr>
              <a:t> &amp; de la brasserie. Le lieu est un emblème de Budapest.</a:t>
            </a:r>
            <a:endParaRPr lang="fr-FR" sz="1200" dirty="0">
              <a:solidFill>
                <a:srgbClr val="932F79"/>
              </a:solidFill>
              <a:latin typeface="Century Gothic" panose="020B0502020202020204" pitchFamily="34" charset="0"/>
            </a:endParaRPr>
          </a:p>
          <a:p>
            <a:pPr algn="just">
              <a:spcBef>
                <a:spcPts val="750"/>
              </a:spcBef>
              <a:tabLst>
                <a:tab pos="914400" algn="l"/>
              </a:tabLst>
            </a:pPr>
            <a:endParaRPr lang="fr-FR" sz="1300" dirty="0">
              <a:solidFill>
                <a:srgbClr val="800080"/>
              </a:solidFill>
              <a:latin typeface="Century Gothic" pitchFamily="34" charset="0"/>
              <a:cs typeface="Tahoma" pitchFamily="34" charset="0"/>
            </a:endParaRPr>
          </a:p>
        </p:txBody>
      </p:sp>
      <p:sp>
        <p:nvSpPr>
          <p:cNvPr id="12" name="Rectangle 11"/>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pic>
        <p:nvPicPr>
          <p:cNvPr id="13" name="Picture 2" descr="Retour à l'accue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8484" y="179368"/>
            <a:ext cx="1112485" cy="531411"/>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p:cNvPicPr>
            <a:picLocks noChangeAspect="1"/>
          </p:cNvPicPr>
          <p:nvPr/>
        </p:nvPicPr>
        <p:blipFill>
          <a:blip r:embed="rId4"/>
          <a:stretch>
            <a:fillRect/>
          </a:stretch>
        </p:blipFill>
        <p:spPr>
          <a:xfrm>
            <a:off x="5941694" y="987574"/>
            <a:ext cx="3039275" cy="1713633"/>
          </a:xfrm>
          <a:prstGeom prst="rect">
            <a:avLst/>
          </a:prstGeom>
        </p:spPr>
      </p:pic>
      <p:pic>
        <p:nvPicPr>
          <p:cNvPr id="19" name="Image 18"/>
          <p:cNvPicPr>
            <a:picLocks noChangeAspect="1"/>
          </p:cNvPicPr>
          <p:nvPr/>
        </p:nvPicPr>
        <p:blipFill>
          <a:blip r:embed="rId5"/>
          <a:stretch>
            <a:fillRect/>
          </a:stretch>
        </p:blipFill>
        <p:spPr>
          <a:xfrm>
            <a:off x="5940151" y="2931790"/>
            <a:ext cx="3039275" cy="2027155"/>
          </a:xfrm>
          <a:prstGeom prst="rect">
            <a:avLst/>
          </a:prstGeom>
        </p:spPr>
      </p:pic>
    </p:spTree>
    <p:extLst>
      <p:ext uri="{BB962C8B-B14F-4D97-AF65-F5344CB8AC3E}">
        <p14:creationId xmlns:p14="http://schemas.microsoft.com/office/powerpoint/2010/main" val="294863990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Logo-EVE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6296" y="242937"/>
            <a:ext cx="1704504" cy="465031"/>
          </a:xfrm>
          <a:prstGeom prst="rect">
            <a:avLst/>
          </a:prstGeom>
        </p:spPr>
      </p:pic>
      <p:sp>
        <p:nvSpPr>
          <p:cNvPr id="9" name="Rectangle 8"/>
          <p:cNvSpPr/>
          <p:nvPr/>
        </p:nvSpPr>
        <p:spPr>
          <a:xfrm>
            <a:off x="1"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12" name="Rectangle 11"/>
          <p:cNvSpPr/>
          <p:nvPr/>
        </p:nvSpPr>
        <p:spPr>
          <a:xfrm>
            <a:off x="-2123" y="699574"/>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14" name="Rectangle 13"/>
          <p:cNvSpPr/>
          <p:nvPr/>
        </p:nvSpPr>
        <p:spPr>
          <a:xfrm>
            <a:off x="0" y="807524"/>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fr-FR" dirty="0">
              <a:solidFill>
                <a:srgbClr val="6A1B3C"/>
              </a:solidFill>
            </a:endParaRPr>
          </a:p>
        </p:txBody>
      </p:sp>
      <p:sp>
        <p:nvSpPr>
          <p:cNvPr id="15" name="Rectangle 14"/>
          <p:cNvSpPr/>
          <p:nvPr/>
        </p:nvSpPr>
        <p:spPr>
          <a:xfrm>
            <a:off x="0" y="279401"/>
            <a:ext cx="2477530" cy="38521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r>
              <a:rPr lang="fr-FR" sz="1600" cap="small" dirty="0">
                <a:solidFill>
                  <a:schemeClr val="bg1"/>
                </a:solidFill>
                <a:latin typeface="Century Gothic" panose="020B0502020202020204" pitchFamily="34" charset="0"/>
              </a:rPr>
              <a:t>VOS DINERS</a:t>
            </a:r>
          </a:p>
        </p:txBody>
      </p:sp>
      <p:sp>
        <p:nvSpPr>
          <p:cNvPr id="13" name="ZoneTexte 12"/>
          <p:cNvSpPr txBox="1"/>
          <p:nvPr/>
        </p:nvSpPr>
        <p:spPr>
          <a:xfrm>
            <a:off x="384948" y="1581145"/>
            <a:ext cx="3682996" cy="1915909"/>
          </a:xfrm>
          <a:prstGeom prst="rect">
            <a:avLst/>
          </a:prstGeom>
          <a:noFill/>
        </p:spPr>
        <p:txBody>
          <a:bodyPr wrap="square" lIns="68580" tIns="34290" rIns="68580" bIns="34290" rtlCol="0">
            <a:spAutoFit/>
          </a:bodyPr>
          <a:lstStyle/>
          <a:p>
            <a:r>
              <a:rPr lang="fr-FR" sz="1200" dirty="0" smtClean="0">
                <a:solidFill>
                  <a:srgbClr val="932F79"/>
                </a:solidFill>
                <a:latin typeface="Century Gothic" panose="020B0502020202020204" pitchFamily="34" charset="0"/>
              </a:rPr>
              <a:t>La Maison </a:t>
            </a:r>
            <a:r>
              <a:rPr lang="fr-FR" sz="1200" dirty="0" err="1" smtClean="0">
                <a:solidFill>
                  <a:srgbClr val="932F79"/>
                </a:solidFill>
                <a:latin typeface="Century Gothic" panose="020B0502020202020204" pitchFamily="34" charset="0"/>
              </a:rPr>
              <a:t>Gerbeaud</a:t>
            </a:r>
            <a:r>
              <a:rPr lang="fr-FR" sz="1200" dirty="0" smtClean="0">
                <a:solidFill>
                  <a:srgbClr val="932F79"/>
                </a:solidFill>
                <a:latin typeface="Century Gothic" panose="020B0502020202020204" pitchFamily="34" charset="0"/>
              </a:rPr>
              <a:t> est situé à 5 minutes à pied de l’hôtel</a:t>
            </a:r>
            <a:endParaRPr lang="fr-FR" sz="1200" dirty="0">
              <a:solidFill>
                <a:srgbClr val="932F79"/>
              </a:solidFill>
              <a:latin typeface="Century Gothic" panose="020B0502020202020204" pitchFamily="34" charset="0"/>
            </a:endParaRPr>
          </a:p>
          <a:p>
            <a:endParaRPr lang="fr-FR" sz="1200" dirty="0">
              <a:solidFill>
                <a:srgbClr val="932F79"/>
              </a:solidFill>
              <a:latin typeface="Century Gothic" panose="020B0502020202020204" pitchFamily="34" charset="0"/>
            </a:endParaRPr>
          </a:p>
          <a:p>
            <a:endParaRPr lang="fr-FR" sz="1200" dirty="0">
              <a:solidFill>
                <a:srgbClr val="932F79"/>
              </a:solidFill>
              <a:latin typeface="Century Gothic" panose="020B0502020202020204" pitchFamily="34" charset="0"/>
            </a:endParaRPr>
          </a:p>
          <a:p>
            <a:r>
              <a:rPr lang="fr-FR" sz="1200" dirty="0">
                <a:solidFill>
                  <a:srgbClr val="932F79"/>
                </a:solidFill>
                <a:latin typeface="Century Gothic" panose="020B0502020202020204" pitchFamily="34" charset="0"/>
              </a:rPr>
              <a:t>Dîner assis 3 plats dans un salon privatisé</a:t>
            </a:r>
          </a:p>
          <a:p>
            <a:endParaRPr lang="fr-FR" sz="1200" dirty="0">
              <a:solidFill>
                <a:srgbClr val="932F79"/>
              </a:solidFill>
              <a:latin typeface="Century Gothic" panose="020B0502020202020204" pitchFamily="34" charset="0"/>
            </a:endParaRPr>
          </a:p>
          <a:p>
            <a:r>
              <a:rPr lang="fr-FR" sz="1200" dirty="0">
                <a:solidFill>
                  <a:srgbClr val="932F79"/>
                </a:solidFill>
                <a:latin typeface="Century Gothic" panose="020B0502020202020204" pitchFamily="34" charset="0"/>
              </a:rPr>
              <a:t>Soirée dansante avec </a:t>
            </a:r>
            <a:r>
              <a:rPr lang="fr-FR" sz="1200" dirty="0" smtClean="0">
                <a:solidFill>
                  <a:srgbClr val="932F79"/>
                </a:solidFill>
                <a:latin typeface="Century Gothic" panose="020B0502020202020204" pitchFamily="34" charset="0"/>
              </a:rPr>
              <a:t>DJ</a:t>
            </a:r>
          </a:p>
          <a:p>
            <a:endParaRPr lang="fr-FR" sz="1200" dirty="0">
              <a:solidFill>
                <a:srgbClr val="932F79"/>
              </a:solidFill>
              <a:latin typeface="Century Gothic" panose="020B0502020202020204" pitchFamily="34" charset="0"/>
            </a:endParaRPr>
          </a:p>
          <a:p>
            <a:endParaRPr lang="fr-FR" sz="1200" dirty="0">
              <a:solidFill>
                <a:srgbClr val="932F79"/>
              </a:solidFill>
              <a:latin typeface="Century Gothic" panose="020B0502020202020204" pitchFamily="34" charset="0"/>
            </a:endParaRPr>
          </a:p>
          <a:p>
            <a:endParaRPr lang="fr-FR" sz="1200" dirty="0">
              <a:solidFill>
                <a:srgbClr val="932F79"/>
              </a:solidFill>
              <a:latin typeface="Century Gothic" panose="020B0502020202020204" pitchFamily="34" charset="0"/>
            </a:endParaRPr>
          </a:p>
        </p:txBody>
      </p:sp>
      <p:sp>
        <p:nvSpPr>
          <p:cNvPr id="10" name="Rectangle 9"/>
          <p:cNvSpPr/>
          <p:nvPr/>
        </p:nvSpPr>
        <p:spPr>
          <a:xfrm>
            <a:off x="-2" y="279400"/>
            <a:ext cx="3635898"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400" cap="small" dirty="0" smtClean="0">
                <a:solidFill>
                  <a:schemeClr val="bg1"/>
                </a:solidFill>
                <a:latin typeface="Century Gothic" panose="020B0502020202020204" pitchFamily="34" charset="0"/>
              </a:rPr>
              <a:t>VOS DINERS</a:t>
            </a:r>
            <a:endParaRPr lang="fr-FR" sz="2400" cap="small" dirty="0">
              <a:solidFill>
                <a:schemeClr val="bg1"/>
              </a:solidFill>
              <a:latin typeface="Century Gothic" panose="020B0502020202020204" pitchFamily="34"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803" t="24496" r="29302" b="16382"/>
          <a:stretch/>
        </p:blipFill>
        <p:spPr bwMode="auto">
          <a:xfrm>
            <a:off x="4788024" y="1232151"/>
            <a:ext cx="3892169" cy="3327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949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380" y="339502"/>
            <a:ext cx="5024992" cy="35221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3"/>
          <p:cNvSpPr txBox="1">
            <a:spLocks noChangeArrowheads="1"/>
          </p:cNvSpPr>
          <p:nvPr/>
        </p:nvSpPr>
        <p:spPr bwMode="auto">
          <a:xfrm>
            <a:off x="1480627" y="3966255"/>
            <a:ext cx="8292498" cy="623248"/>
          </a:xfrm>
          <a:prstGeom prst="rect">
            <a:avLst/>
          </a:prstGeom>
          <a:noFill/>
          <a:ln w="9525">
            <a:noFill/>
            <a:miter lim="800000"/>
            <a:headEnd/>
            <a:tailEnd/>
          </a:ln>
        </p:spPr>
        <p:txBody>
          <a:bodyPr wrap="square" lIns="68580" tIns="34290" rIns="68580" bIns="34290">
            <a:spAutoFit/>
          </a:bodyPr>
          <a:lstStyle/>
          <a:p>
            <a:pPr algn="ctr"/>
            <a:r>
              <a:rPr lang="en-US" sz="3600" dirty="0" smtClean="0">
                <a:solidFill>
                  <a:srgbClr val="932F79"/>
                </a:solidFill>
              </a:rPr>
              <a:t>VOTRE ACTIVITE</a:t>
            </a:r>
            <a:endParaRPr lang="fr-FR" sz="3600" b="1" dirty="0" smtClean="0">
              <a:solidFill>
                <a:srgbClr val="932F79"/>
              </a:solidFill>
            </a:endParaRPr>
          </a:p>
        </p:txBody>
      </p:sp>
      <p:pic>
        <p:nvPicPr>
          <p:cNvPr id="2050" name="Picture 2" descr="C:\Users\EVEA_AIO_2\Desktop\Point dossiers\Prezppt\Logo_Carr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76" y="-236562"/>
            <a:ext cx="483539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75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Rectangle 8"/>
          <p:cNvSpPr/>
          <p:nvPr/>
        </p:nvSpPr>
        <p:spPr>
          <a:xfrm>
            <a:off x="-2" y="279400"/>
            <a:ext cx="3707906"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400" cap="small" dirty="0" smtClean="0">
                <a:solidFill>
                  <a:schemeClr val="bg1"/>
                </a:solidFill>
                <a:latin typeface="Century Gothic" panose="020B0502020202020204" pitchFamily="34" charset="0"/>
              </a:rPr>
              <a:t>VOTRE ACTIVITE</a:t>
            </a:r>
            <a:endParaRPr lang="fr-FR" sz="2400" cap="small" dirty="0">
              <a:solidFill>
                <a:schemeClr val="bg1"/>
              </a:solidFill>
              <a:latin typeface="Century Gothic" panose="020B0502020202020204" pitchFamily="34" charset="0"/>
            </a:endParaRPr>
          </a:p>
        </p:txBody>
      </p:sp>
      <p:sp>
        <p:nvSpPr>
          <p:cNvPr id="10" name="Rectangle 9"/>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1" name="Rectangle 10"/>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5" name="ZoneTexte 14"/>
          <p:cNvSpPr txBox="1"/>
          <p:nvPr/>
        </p:nvSpPr>
        <p:spPr>
          <a:xfrm>
            <a:off x="434975" y="1110184"/>
            <a:ext cx="5073129" cy="284180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spcBef>
                <a:spcPts val="750"/>
              </a:spcBef>
              <a:tabLst>
                <a:tab pos="914400" algn="l"/>
              </a:tabLst>
            </a:pPr>
            <a:r>
              <a:rPr lang="fr-FR" sz="1200" b="1" u="sng" dirty="0" smtClean="0">
                <a:solidFill>
                  <a:srgbClr val="800080"/>
                </a:solidFill>
                <a:latin typeface="Century Gothic" pitchFamily="34" charset="0"/>
                <a:cs typeface="Tahoma" pitchFamily="34" charset="0"/>
              </a:rPr>
              <a:t>Samedi 25 mars 2017</a:t>
            </a:r>
            <a:endParaRPr lang="fr-FR" sz="1200" b="1" u="sng" dirty="0">
              <a:solidFill>
                <a:srgbClr val="800080"/>
              </a:solidFill>
              <a:latin typeface="Century Gothic" pitchFamily="34" charset="0"/>
              <a:cs typeface="Tahoma" pitchFamily="34" charset="0"/>
            </a:endParaRPr>
          </a:p>
          <a:p>
            <a:pPr algn="just">
              <a:spcBef>
                <a:spcPts val="750"/>
              </a:spcBef>
              <a:tabLst>
                <a:tab pos="914400" algn="l"/>
              </a:tabLst>
            </a:pPr>
            <a:r>
              <a:rPr lang="fr-FR" sz="1200" b="1" dirty="0" smtClean="0">
                <a:solidFill>
                  <a:srgbClr val="800080"/>
                </a:solidFill>
                <a:latin typeface="Century Gothic" pitchFamily="34" charset="0"/>
                <a:cs typeface="Tahoma" pitchFamily="34" charset="0"/>
              </a:rPr>
              <a:t>Pour la troisième fois, nous vous proposons une activité incluse dans le prix de votre séjour.</a:t>
            </a:r>
          </a:p>
          <a:p>
            <a:pPr algn="just">
              <a:spcBef>
                <a:spcPts val="750"/>
              </a:spcBef>
              <a:tabLst>
                <a:tab pos="914400" algn="l"/>
              </a:tabLst>
            </a:pPr>
            <a:endParaRPr lang="fr-FR" sz="1200" b="1" u="sng" dirty="0" smtClean="0">
              <a:solidFill>
                <a:srgbClr val="800080"/>
              </a:solidFill>
              <a:latin typeface="Century Gothic" pitchFamily="34" charset="0"/>
              <a:cs typeface="Tahoma" pitchFamily="34" charset="0"/>
            </a:endParaRPr>
          </a:p>
          <a:p>
            <a:pPr marL="285750" lvl="1" indent="-285750" algn="just">
              <a:spcBef>
                <a:spcPts val="750"/>
              </a:spcBef>
              <a:buFont typeface="Wingdings" panose="05000000000000000000" pitchFamily="2" charset="2"/>
              <a:buChar char="Ø"/>
              <a:tabLst>
                <a:tab pos="914400" algn="l"/>
              </a:tabLst>
            </a:pPr>
            <a:r>
              <a:rPr lang="fr-FR" sz="1200" dirty="0">
                <a:solidFill>
                  <a:srgbClr val="932F79"/>
                </a:solidFill>
                <a:latin typeface="Century Gothic" panose="020B0502020202020204" pitchFamily="34" charset="0"/>
              </a:rPr>
              <a:t>Visite privée et guidée de </a:t>
            </a:r>
            <a:r>
              <a:rPr lang="fr-FR" sz="1200" dirty="0" smtClean="0">
                <a:solidFill>
                  <a:srgbClr val="932F79"/>
                </a:solidFill>
                <a:latin typeface="Century Gothic" panose="020B0502020202020204" pitchFamily="34" charset="0"/>
              </a:rPr>
              <a:t>Budapest</a:t>
            </a:r>
          </a:p>
          <a:p>
            <a:pPr marL="285750" lvl="1" indent="-285750" algn="just">
              <a:spcBef>
                <a:spcPts val="750"/>
              </a:spcBef>
              <a:buFont typeface="Wingdings" panose="05000000000000000000" pitchFamily="2" charset="2"/>
              <a:buChar char="Ø"/>
              <a:tabLst>
                <a:tab pos="914400" algn="l"/>
              </a:tabLst>
            </a:pPr>
            <a:endParaRPr lang="fr-FR" sz="1200" dirty="0">
              <a:solidFill>
                <a:srgbClr val="932F79"/>
              </a:solidFill>
              <a:latin typeface="Century Gothic" panose="020B0502020202020204" pitchFamily="34" charset="0"/>
            </a:endParaRPr>
          </a:p>
          <a:p>
            <a:pPr marL="0" lvl="1" algn="just">
              <a:spcBef>
                <a:spcPts val="750"/>
              </a:spcBef>
              <a:tabLst>
                <a:tab pos="914400" algn="l"/>
              </a:tabLst>
            </a:pPr>
            <a:r>
              <a:rPr lang="fr-FR" sz="1200" dirty="0">
                <a:solidFill>
                  <a:srgbClr val="932F79"/>
                </a:solidFill>
                <a:latin typeface="Century Gothic" panose="020B0502020202020204" pitchFamily="34" charset="0"/>
              </a:rPr>
              <a:t>Découvrez Budapest comme les hongrois la  voit. Baladez vous à pied dans la ville accompagné d’un guide qui saura vous émerveiller avec des anecdotes et des faits historiques.</a:t>
            </a:r>
          </a:p>
          <a:p>
            <a:pPr marL="285750" indent="-285750" algn="just">
              <a:spcBef>
                <a:spcPts val="750"/>
              </a:spcBef>
              <a:buFont typeface="Wingdings" panose="05000000000000000000" pitchFamily="2" charset="2"/>
              <a:buChar char="Ø"/>
              <a:tabLst>
                <a:tab pos="914400" algn="l"/>
              </a:tabLst>
            </a:pPr>
            <a:endParaRPr lang="fr-FR" sz="1200" dirty="0" smtClean="0">
              <a:solidFill>
                <a:srgbClr val="932F79"/>
              </a:solidFill>
              <a:latin typeface="Century Gothic" panose="020B0502020202020204" pitchFamily="34" charset="0"/>
            </a:endParaRPr>
          </a:p>
          <a:p>
            <a:pPr algn="just">
              <a:spcBef>
                <a:spcPts val="750"/>
              </a:spcBef>
              <a:tabLst>
                <a:tab pos="914400" algn="l"/>
              </a:tabLst>
            </a:pPr>
            <a:endParaRPr lang="fr-FR" sz="1200" dirty="0">
              <a:solidFill>
                <a:srgbClr val="932F79"/>
              </a:solidFill>
              <a:latin typeface="Century Gothic" panose="020B0502020202020204" pitchFamily="34" charset="0"/>
            </a:endParaRPr>
          </a:p>
        </p:txBody>
      </p:sp>
      <p:sp>
        <p:nvSpPr>
          <p:cNvPr id="12" name="Rectangle 11"/>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pic>
        <p:nvPicPr>
          <p:cNvPr id="13" name="Picture 2" descr="Retour à l'accue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8484" y="179368"/>
            <a:ext cx="1112485" cy="5314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994" y="1059582"/>
            <a:ext cx="2847975" cy="199624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Afficher l'image d'origine"/>
          <p:cNvSpPr>
            <a:spLocks noChangeAspect="1" noChangeArrowheads="1"/>
          </p:cNvSpPr>
          <p:nvPr/>
        </p:nvSpPr>
        <p:spPr bwMode="auto">
          <a:xfrm>
            <a:off x="63500" y="-136525"/>
            <a:ext cx="2847975" cy="1600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94" y="3219822"/>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164641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43558"/>
            <a:ext cx="88773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3"/>
          <p:cNvSpPr txBox="1">
            <a:spLocks noChangeArrowheads="1"/>
          </p:cNvSpPr>
          <p:nvPr/>
        </p:nvSpPr>
        <p:spPr bwMode="auto">
          <a:xfrm>
            <a:off x="1480627" y="3966255"/>
            <a:ext cx="8292498" cy="623248"/>
          </a:xfrm>
          <a:prstGeom prst="rect">
            <a:avLst/>
          </a:prstGeom>
          <a:noFill/>
          <a:ln w="9525">
            <a:noFill/>
            <a:miter lim="800000"/>
            <a:headEnd/>
            <a:tailEnd/>
          </a:ln>
        </p:spPr>
        <p:txBody>
          <a:bodyPr wrap="square" lIns="68580" tIns="34290" rIns="68580" bIns="34290">
            <a:spAutoFit/>
          </a:bodyPr>
          <a:lstStyle/>
          <a:p>
            <a:pPr algn="ctr"/>
            <a:r>
              <a:rPr lang="en-US" sz="3600" dirty="0" smtClean="0">
                <a:solidFill>
                  <a:srgbClr val="932F79"/>
                </a:solidFill>
              </a:rPr>
              <a:t>VOTRE BUDGET</a:t>
            </a:r>
            <a:endParaRPr lang="fr-FR" sz="3600" b="1" dirty="0" smtClean="0">
              <a:solidFill>
                <a:srgbClr val="932F79"/>
              </a:solidFill>
            </a:endParaRPr>
          </a:p>
        </p:txBody>
      </p:sp>
      <p:pic>
        <p:nvPicPr>
          <p:cNvPr id="2050" name="Picture 2" descr="C:\Users\EVEA_AIO_2\Desktop\Point dossiers\Prezppt\Logo_Carr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553997"/>
            <a:ext cx="483539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56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ZoneTexte 14"/>
          <p:cNvSpPr txBox="1"/>
          <p:nvPr/>
        </p:nvSpPr>
        <p:spPr>
          <a:xfrm>
            <a:off x="434973" y="123478"/>
            <a:ext cx="8457505" cy="472026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spcBef>
                <a:spcPts val="750"/>
              </a:spcBef>
              <a:tabLst>
                <a:tab pos="914400" algn="l"/>
              </a:tabLst>
            </a:pPr>
            <a:r>
              <a:rPr lang="fr-FR" sz="1300" b="1" u="sng" dirty="0" smtClean="0">
                <a:solidFill>
                  <a:srgbClr val="800080"/>
                </a:solidFill>
                <a:latin typeface="Century Gothic" pitchFamily="34" charset="0"/>
                <a:cs typeface="Tahoma" pitchFamily="34" charset="0"/>
              </a:rPr>
              <a:t>SEMINAIRE DU LAB’S DU 23 AU 26 MARS 2017</a:t>
            </a:r>
            <a:endParaRPr lang="fr-FR" sz="1300" b="1" u="sng" dirty="0">
              <a:solidFill>
                <a:srgbClr val="800080"/>
              </a:solidFill>
              <a:latin typeface="Century Gothic" pitchFamily="34" charset="0"/>
              <a:cs typeface="Tahoma" pitchFamily="34" charset="0"/>
            </a:endParaRPr>
          </a:p>
          <a:p>
            <a:pPr algn="ctr">
              <a:spcBef>
                <a:spcPts val="750"/>
              </a:spcBef>
              <a:tabLst>
                <a:tab pos="914400" algn="l"/>
              </a:tabLst>
            </a:pPr>
            <a:r>
              <a:rPr lang="fr-FR" sz="1100" b="1" i="1" dirty="0" smtClean="0">
                <a:solidFill>
                  <a:srgbClr val="800080"/>
                </a:solidFill>
                <a:latin typeface="Century Gothic" pitchFamily="34" charset="0"/>
                <a:cs typeface="Tahoma" pitchFamily="34" charset="0"/>
              </a:rPr>
              <a:t>Prix par personne à l’hôtel SOFITEL CHAIN BRIDGE (base chambre double)</a:t>
            </a:r>
            <a:endParaRPr lang="fr-FR" sz="1300" b="1" i="1" u="sng" dirty="0" smtClean="0">
              <a:solidFill>
                <a:srgbClr val="800080"/>
              </a:solidFill>
              <a:latin typeface="Century Gothic" pitchFamily="34" charset="0"/>
              <a:cs typeface="Tahoma" pitchFamily="34" charset="0"/>
            </a:endParaRPr>
          </a:p>
          <a:p>
            <a:pPr algn="ctr">
              <a:spcBef>
                <a:spcPts val="750"/>
              </a:spcBef>
              <a:tabLst>
                <a:tab pos="914400" algn="l"/>
              </a:tabLst>
            </a:pPr>
            <a:r>
              <a:rPr lang="fr-FR" sz="1400" b="1" u="sng" dirty="0" smtClean="0">
                <a:solidFill>
                  <a:srgbClr val="800080"/>
                </a:solidFill>
                <a:latin typeface="Century Gothic" pitchFamily="34" charset="0"/>
                <a:cs typeface="Tahoma" pitchFamily="34" charset="0"/>
              </a:rPr>
              <a:t>830 </a:t>
            </a:r>
            <a:r>
              <a:rPr lang="fr-FR" sz="1400" b="1" u="sng" dirty="0">
                <a:solidFill>
                  <a:srgbClr val="800080"/>
                </a:solidFill>
                <a:latin typeface="Century Gothic" pitchFamily="34" charset="0"/>
                <a:cs typeface="Tahoma" pitchFamily="34" charset="0"/>
              </a:rPr>
              <a:t>€ TTC </a:t>
            </a:r>
            <a:r>
              <a:rPr lang="fr-FR" sz="800" b="1" u="sng" dirty="0">
                <a:solidFill>
                  <a:srgbClr val="FF0000"/>
                </a:solidFill>
                <a:latin typeface="Century Gothic" pitchFamily="34" charset="0"/>
                <a:cs typeface="Tahoma" pitchFamily="34" charset="0"/>
              </a:rPr>
              <a:t>(Nota : TVA non récupérable)</a:t>
            </a:r>
          </a:p>
          <a:p>
            <a:pPr>
              <a:lnSpc>
                <a:spcPct val="80000"/>
              </a:lnSpc>
              <a:defRPr/>
            </a:pPr>
            <a:r>
              <a:rPr lang="fr-FR" sz="1200" b="1" u="sng" dirty="0">
                <a:solidFill>
                  <a:srgbClr val="800080"/>
                </a:solidFill>
                <a:latin typeface="Century Gothic" pitchFamily="34" charset="0"/>
                <a:cs typeface="Tahoma" pitchFamily="34" charset="0"/>
              </a:rPr>
              <a:t>Ce prix comprend : </a:t>
            </a:r>
            <a:endParaRPr lang="fr-FR" sz="1200" b="1" u="sng" dirty="0" smtClean="0">
              <a:solidFill>
                <a:srgbClr val="800080"/>
              </a:solidFill>
              <a:latin typeface="Century Gothic" pitchFamily="34" charset="0"/>
              <a:cs typeface="Tahoma" pitchFamily="34" charset="0"/>
            </a:endParaRPr>
          </a:p>
          <a:p>
            <a:pPr>
              <a:lnSpc>
                <a:spcPct val="80000"/>
              </a:lnSpc>
              <a:defRPr/>
            </a:pPr>
            <a:endParaRPr lang="fr-FR" sz="1600" b="1" u="sng" dirty="0" smtClean="0">
              <a:solidFill>
                <a:srgbClr val="660066"/>
              </a:solidFill>
            </a:endParaRPr>
          </a:p>
          <a:p>
            <a:pPr>
              <a:lnSpc>
                <a:spcPct val="80000"/>
              </a:lnSpc>
              <a:defRPr/>
            </a:pPr>
            <a:r>
              <a:rPr lang="fr-FR" sz="1100" b="1" u="sng" dirty="0">
                <a:solidFill>
                  <a:srgbClr val="800080"/>
                </a:solidFill>
                <a:latin typeface="Century Gothic" pitchFamily="34" charset="0"/>
                <a:cs typeface="Tahoma" pitchFamily="34" charset="0"/>
              </a:rPr>
              <a:t>Jeudi </a:t>
            </a:r>
            <a:r>
              <a:rPr lang="fr-FR" sz="1100" b="1" u="sng" dirty="0" smtClean="0">
                <a:solidFill>
                  <a:srgbClr val="800080"/>
                </a:solidFill>
                <a:latin typeface="Century Gothic" pitchFamily="34" charset="0"/>
                <a:cs typeface="Tahoma" pitchFamily="34" charset="0"/>
              </a:rPr>
              <a:t>23 mars</a:t>
            </a:r>
            <a:endParaRPr lang="fr-FR" sz="1100" b="1" u="sng" dirty="0">
              <a:solidFill>
                <a:srgbClr val="800080"/>
              </a:solidFill>
              <a:latin typeface="Century Gothic" pitchFamily="34" charset="0"/>
              <a:cs typeface="Tahoma" pitchFamily="34" charset="0"/>
            </a:endParaRPr>
          </a:p>
          <a:p>
            <a:pPr marL="171450" indent="-171450">
              <a:buFontTx/>
              <a:buChar char="-"/>
              <a:defRPr/>
            </a:pPr>
            <a:r>
              <a:rPr lang="fr-FR" sz="1100" dirty="0" smtClean="0">
                <a:solidFill>
                  <a:srgbClr val="800080"/>
                </a:solidFill>
                <a:latin typeface="Century Gothic" pitchFamily="34" charset="0"/>
                <a:cs typeface="Tahoma" pitchFamily="34" charset="0"/>
              </a:rPr>
              <a:t>Le </a:t>
            </a:r>
            <a:r>
              <a:rPr lang="fr-FR" sz="1100" dirty="0">
                <a:solidFill>
                  <a:srgbClr val="800080"/>
                </a:solidFill>
                <a:latin typeface="Century Gothic" pitchFamily="34" charset="0"/>
                <a:cs typeface="Tahoma" pitchFamily="34" charset="0"/>
              </a:rPr>
              <a:t>cocktail dinatoire avec boissons (vin, eau, café</a:t>
            </a:r>
            <a:r>
              <a:rPr lang="fr-FR" sz="1100" dirty="0" smtClean="0">
                <a:solidFill>
                  <a:srgbClr val="800080"/>
                </a:solidFill>
                <a:latin typeface="Century Gothic" pitchFamily="34" charset="0"/>
                <a:cs typeface="Tahoma" pitchFamily="34" charset="0"/>
              </a:rPr>
              <a:t>)</a:t>
            </a:r>
          </a:p>
          <a:p>
            <a:pPr>
              <a:defRPr/>
            </a:pPr>
            <a:r>
              <a:rPr lang="fr-FR" sz="1100" b="1" u="sng" dirty="0" smtClean="0">
                <a:solidFill>
                  <a:srgbClr val="800080"/>
                </a:solidFill>
                <a:latin typeface="Century Gothic" pitchFamily="34" charset="0"/>
                <a:cs typeface="Tahoma" pitchFamily="34" charset="0"/>
              </a:rPr>
              <a:t>Vendredi 24 mars</a:t>
            </a:r>
            <a:endParaRPr lang="fr-FR" sz="1100" b="1" u="sng" dirty="0">
              <a:solidFill>
                <a:srgbClr val="800080"/>
              </a:solidFill>
              <a:latin typeface="Century Gothic" pitchFamily="34" charset="0"/>
              <a:cs typeface="Tahoma" pitchFamily="34" charset="0"/>
            </a:endParaRPr>
          </a:p>
          <a:p>
            <a:pPr marL="171450" indent="-171450">
              <a:buFontTx/>
              <a:buChar char="-"/>
              <a:defRPr/>
            </a:pPr>
            <a:r>
              <a:rPr lang="fr-FR" sz="1100" dirty="0">
                <a:solidFill>
                  <a:srgbClr val="800080"/>
                </a:solidFill>
                <a:latin typeface="Century Gothic" pitchFamily="34" charset="0"/>
                <a:cs typeface="Tahoma" pitchFamily="34" charset="0"/>
              </a:rPr>
              <a:t>La salle plénière pour la journée</a:t>
            </a:r>
          </a:p>
          <a:p>
            <a:pPr marL="171450" indent="-171450">
              <a:buFontTx/>
              <a:buChar char="-"/>
              <a:defRPr/>
            </a:pPr>
            <a:r>
              <a:rPr lang="fr-FR" sz="1100" dirty="0">
                <a:solidFill>
                  <a:srgbClr val="800080"/>
                </a:solidFill>
                <a:latin typeface="Century Gothic" pitchFamily="34" charset="0"/>
                <a:cs typeface="Tahoma" pitchFamily="34" charset="0"/>
              </a:rPr>
              <a:t>Les salles de sous-commissions</a:t>
            </a:r>
          </a:p>
          <a:p>
            <a:pPr marL="171450" indent="-171450">
              <a:buFontTx/>
              <a:buChar char="-"/>
              <a:defRPr/>
            </a:pPr>
            <a:r>
              <a:rPr lang="fr-FR" sz="1100" dirty="0">
                <a:solidFill>
                  <a:srgbClr val="800080"/>
                </a:solidFill>
                <a:latin typeface="Century Gothic" pitchFamily="34" charset="0"/>
                <a:cs typeface="Tahoma" pitchFamily="34" charset="0"/>
              </a:rPr>
              <a:t>Le matériel technique : écran, vidéo projecteur, </a:t>
            </a:r>
            <a:r>
              <a:rPr lang="fr-FR" sz="1100" dirty="0" err="1">
                <a:solidFill>
                  <a:srgbClr val="800080"/>
                </a:solidFill>
                <a:latin typeface="Century Gothic" pitchFamily="34" charset="0"/>
                <a:cs typeface="Tahoma" pitchFamily="34" charset="0"/>
              </a:rPr>
              <a:t>paperboard</a:t>
            </a:r>
            <a:endParaRPr lang="fr-FR" sz="1100" dirty="0">
              <a:solidFill>
                <a:srgbClr val="800080"/>
              </a:solidFill>
              <a:latin typeface="Century Gothic" pitchFamily="34" charset="0"/>
              <a:cs typeface="Tahoma" pitchFamily="34" charset="0"/>
            </a:endParaRPr>
          </a:p>
          <a:p>
            <a:pPr marL="171450" indent="-171450">
              <a:buFontTx/>
              <a:buChar char="-"/>
              <a:defRPr/>
            </a:pPr>
            <a:r>
              <a:rPr lang="fr-FR" sz="1100" dirty="0">
                <a:solidFill>
                  <a:srgbClr val="800080"/>
                </a:solidFill>
                <a:latin typeface="Century Gothic" pitchFamily="34" charset="0"/>
                <a:cs typeface="Tahoma" pitchFamily="34" charset="0"/>
              </a:rPr>
              <a:t>Les pauses</a:t>
            </a:r>
          </a:p>
          <a:p>
            <a:pPr marL="171450" indent="-171450">
              <a:buFontTx/>
              <a:buChar char="-"/>
              <a:defRPr/>
            </a:pPr>
            <a:r>
              <a:rPr lang="fr-FR" sz="1100" dirty="0">
                <a:solidFill>
                  <a:srgbClr val="800080"/>
                </a:solidFill>
                <a:latin typeface="Century Gothic" pitchFamily="34" charset="0"/>
                <a:cs typeface="Tahoma" pitchFamily="34" charset="0"/>
              </a:rPr>
              <a:t>Le déjeuner (buffet) avec boissons (eau, café)</a:t>
            </a:r>
          </a:p>
          <a:p>
            <a:pPr>
              <a:defRPr/>
            </a:pPr>
            <a:r>
              <a:rPr lang="fr-FR" sz="1100" b="1" u="sng" dirty="0">
                <a:solidFill>
                  <a:srgbClr val="800080"/>
                </a:solidFill>
                <a:latin typeface="Century Gothic" pitchFamily="34" charset="0"/>
                <a:cs typeface="Tahoma" pitchFamily="34" charset="0"/>
              </a:rPr>
              <a:t>Samedi </a:t>
            </a:r>
            <a:r>
              <a:rPr lang="fr-FR" sz="1100" b="1" u="sng" dirty="0" smtClean="0">
                <a:solidFill>
                  <a:srgbClr val="800080"/>
                </a:solidFill>
                <a:latin typeface="Century Gothic" pitchFamily="34" charset="0"/>
                <a:cs typeface="Tahoma" pitchFamily="34" charset="0"/>
              </a:rPr>
              <a:t>25 mars</a:t>
            </a:r>
            <a:endParaRPr lang="fr-FR" sz="1100" b="1" u="sng" dirty="0">
              <a:solidFill>
                <a:srgbClr val="800080"/>
              </a:solidFill>
              <a:latin typeface="Century Gothic" pitchFamily="34" charset="0"/>
              <a:cs typeface="Tahoma" pitchFamily="34" charset="0"/>
            </a:endParaRPr>
          </a:p>
          <a:p>
            <a:pPr marL="171450" indent="-171450">
              <a:buFontTx/>
              <a:buChar char="-"/>
              <a:defRPr/>
            </a:pPr>
            <a:r>
              <a:rPr lang="fr-FR" sz="1100" dirty="0">
                <a:solidFill>
                  <a:srgbClr val="800080"/>
                </a:solidFill>
                <a:latin typeface="Century Gothic" pitchFamily="34" charset="0"/>
                <a:cs typeface="Tahoma" pitchFamily="34" charset="0"/>
              </a:rPr>
              <a:t>La salle plénière pour la demi-journée</a:t>
            </a:r>
          </a:p>
          <a:p>
            <a:pPr marL="171450" indent="-171450">
              <a:buFontTx/>
              <a:buChar char="-"/>
              <a:defRPr/>
            </a:pPr>
            <a:r>
              <a:rPr lang="fr-FR" sz="1100" dirty="0">
                <a:solidFill>
                  <a:srgbClr val="800080"/>
                </a:solidFill>
                <a:latin typeface="Century Gothic" pitchFamily="34" charset="0"/>
                <a:cs typeface="Tahoma" pitchFamily="34" charset="0"/>
              </a:rPr>
              <a:t>Les salles de sous-commissions pour la demi-journée</a:t>
            </a:r>
          </a:p>
          <a:p>
            <a:pPr marL="171450" indent="-171450">
              <a:buFontTx/>
              <a:buChar char="-"/>
              <a:defRPr/>
            </a:pPr>
            <a:r>
              <a:rPr lang="fr-FR" sz="1100" dirty="0">
                <a:solidFill>
                  <a:srgbClr val="800080"/>
                </a:solidFill>
                <a:latin typeface="Century Gothic" pitchFamily="34" charset="0"/>
                <a:cs typeface="Tahoma" pitchFamily="34" charset="0"/>
              </a:rPr>
              <a:t>Le matériel technique : écran, vidéo projecteur, </a:t>
            </a:r>
            <a:r>
              <a:rPr lang="fr-FR" sz="1100" dirty="0" err="1">
                <a:solidFill>
                  <a:srgbClr val="800080"/>
                </a:solidFill>
                <a:latin typeface="Century Gothic" pitchFamily="34" charset="0"/>
                <a:cs typeface="Tahoma" pitchFamily="34" charset="0"/>
              </a:rPr>
              <a:t>paperboard</a:t>
            </a:r>
            <a:endParaRPr lang="fr-FR" sz="1100" dirty="0">
              <a:solidFill>
                <a:srgbClr val="800080"/>
              </a:solidFill>
              <a:latin typeface="Century Gothic" pitchFamily="34" charset="0"/>
              <a:cs typeface="Tahoma" pitchFamily="34" charset="0"/>
            </a:endParaRPr>
          </a:p>
          <a:p>
            <a:pPr marL="171450" indent="-171450">
              <a:buFontTx/>
              <a:buChar char="-"/>
              <a:defRPr/>
            </a:pPr>
            <a:r>
              <a:rPr lang="fr-FR" sz="1100" dirty="0">
                <a:solidFill>
                  <a:srgbClr val="800080"/>
                </a:solidFill>
                <a:latin typeface="Century Gothic" pitchFamily="34" charset="0"/>
                <a:cs typeface="Tahoma" pitchFamily="34" charset="0"/>
              </a:rPr>
              <a:t>La pause café</a:t>
            </a:r>
          </a:p>
          <a:p>
            <a:pPr marL="171450" indent="-171450">
              <a:buFontTx/>
              <a:buChar char="-"/>
              <a:defRPr/>
            </a:pPr>
            <a:r>
              <a:rPr lang="fr-FR" sz="1100" dirty="0">
                <a:solidFill>
                  <a:srgbClr val="800080"/>
                </a:solidFill>
                <a:latin typeface="Century Gothic" pitchFamily="34" charset="0"/>
                <a:cs typeface="Tahoma" pitchFamily="34" charset="0"/>
              </a:rPr>
              <a:t>Le déjeuner (buffet) avec boissons (eau, café)</a:t>
            </a:r>
          </a:p>
          <a:p>
            <a:pPr marL="171450" indent="-171450">
              <a:buFontTx/>
              <a:buChar char="-"/>
              <a:defRPr/>
            </a:pPr>
            <a:r>
              <a:rPr lang="fr-FR" sz="1100" dirty="0">
                <a:solidFill>
                  <a:srgbClr val="800080"/>
                </a:solidFill>
                <a:latin typeface="Century Gothic" pitchFamily="34" charset="0"/>
                <a:cs typeface="Tahoma" pitchFamily="34" charset="0"/>
              </a:rPr>
              <a:t>L’activité : </a:t>
            </a:r>
            <a:r>
              <a:rPr lang="fr-FR" sz="1100" dirty="0" smtClean="0">
                <a:solidFill>
                  <a:srgbClr val="800080"/>
                </a:solidFill>
                <a:latin typeface="Century Gothic" pitchFamily="34" charset="0"/>
                <a:cs typeface="Tahoma" pitchFamily="34" charset="0"/>
              </a:rPr>
              <a:t>visite privée et guidée de Budapest</a:t>
            </a:r>
          </a:p>
          <a:p>
            <a:pPr marL="171450" indent="-171450">
              <a:buFontTx/>
              <a:buChar char="-"/>
              <a:defRPr/>
            </a:pPr>
            <a:r>
              <a:rPr lang="fr-FR" sz="1100" dirty="0" smtClean="0">
                <a:solidFill>
                  <a:srgbClr val="800080"/>
                </a:solidFill>
                <a:latin typeface="Century Gothic" pitchFamily="34" charset="0"/>
                <a:cs typeface="Tahoma" pitchFamily="34" charset="0"/>
              </a:rPr>
              <a:t>La </a:t>
            </a:r>
            <a:r>
              <a:rPr lang="fr-FR" sz="1100" dirty="0">
                <a:solidFill>
                  <a:srgbClr val="800080"/>
                </a:solidFill>
                <a:latin typeface="Century Gothic" pitchFamily="34" charset="0"/>
                <a:cs typeface="Tahoma" pitchFamily="34" charset="0"/>
              </a:rPr>
              <a:t>soirée de gala comprenant : la privatisation d’un espace, le matériel technique, l’apéritif, le dîner assis, le DJ</a:t>
            </a:r>
          </a:p>
          <a:p>
            <a:pPr marL="171450" indent="-171450">
              <a:buFontTx/>
              <a:buChar char="-"/>
              <a:defRPr/>
            </a:pPr>
            <a:r>
              <a:rPr lang="fr-FR" sz="1100" dirty="0">
                <a:solidFill>
                  <a:srgbClr val="800080"/>
                </a:solidFill>
                <a:latin typeface="Century Gothic" pitchFamily="34" charset="0"/>
                <a:cs typeface="Tahoma" pitchFamily="34" charset="0"/>
              </a:rPr>
              <a:t>L’hébergement à l’hôtel </a:t>
            </a:r>
            <a:r>
              <a:rPr lang="fr-FR" sz="1100" dirty="0" smtClean="0">
                <a:solidFill>
                  <a:srgbClr val="800080"/>
                </a:solidFill>
                <a:latin typeface="Century Gothic" pitchFamily="34" charset="0"/>
                <a:cs typeface="Tahoma" pitchFamily="34" charset="0"/>
              </a:rPr>
              <a:t>SOFITEL CHAIN BRIDGE durant </a:t>
            </a:r>
            <a:r>
              <a:rPr lang="fr-FR" sz="1100" dirty="0">
                <a:solidFill>
                  <a:srgbClr val="800080"/>
                </a:solidFill>
                <a:latin typeface="Century Gothic" pitchFamily="34" charset="0"/>
                <a:cs typeface="Tahoma" pitchFamily="34" charset="0"/>
              </a:rPr>
              <a:t>3 nuits en chambre double ou </a:t>
            </a:r>
            <a:r>
              <a:rPr lang="fr-FR" sz="1100" dirty="0" err="1">
                <a:solidFill>
                  <a:srgbClr val="800080"/>
                </a:solidFill>
                <a:latin typeface="Century Gothic" pitchFamily="34" charset="0"/>
                <a:cs typeface="Tahoma" pitchFamily="34" charset="0"/>
              </a:rPr>
              <a:t>twin</a:t>
            </a:r>
            <a:r>
              <a:rPr lang="fr-FR" sz="1100" dirty="0">
                <a:solidFill>
                  <a:srgbClr val="800080"/>
                </a:solidFill>
                <a:latin typeface="Century Gothic" pitchFamily="34" charset="0"/>
                <a:cs typeface="Tahoma" pitchFamily="34" charset="0"/>
              </a:rPr>
              <a:t> avec petits déjeuners inclus</a:t>
            </a:r>
          </a:p>
          <a:p>
            <a:pPr marL="171450" indent="-171450">
              <a:buFontTx/>
              <a:buChar char="-"/>
              <a:defRPr/>
            </a:pPr>
            <a:r>
              <a:rPr lang="fr-FR" sz="1100" dirty="0">
                <a:solidFill>
                  <a:srgbClr val="800080"/>
                </a:solidFill>
                <a:latin typeface="Century Gothic" pitchFamily="34" charset="0"/>
                <a:cs typeface="Tahoma" pitchFamily="34" charset="0"/>
              </a:rPr>
              <a:t>Un carnet de voyage par personne</a:t>
            </a:r>
          </a:p>
          <a:p>
            <a:pPr marL="171450" indent="-171450">
              <a:buFontTx/>
              <a:buChar char="-"/>
              <a:defRPr/>
            </a:pPr>
            <a:r>
              <a:rPr lang="fr-FR" sz="1100" dirty="0">
                <a:solidFill>
                  <a:srgbClr val="800080"/>
                </a:solidFill>
                <a:latin typeface="Century Gothic" pitchFamily="34" charset="0"/>
                <a:cs typeface="Tahoma" pitchFamily="34" charset="0"/>
              </a:rPr>
              <a:t>Un badge personnalisé</a:t>
            </a:r>
          </a:p>
          <a:p>
            <a:pPr marL="171450" indent="-171450">
              <a:buFontTx/>
              <a:buChar char="-"/>
              <a:defRPr/>
            </a:pPr>
            <a:r>
              <a:rPr lang="fr-FR" sz="1100" dirty="0">
                <a:solidFill>
                  <a:srgbClr val="800080"/>
                </a:solidFill>
                <a:latin typeface="Century Gothic" pitchFamily="34" charset="0"/>
                <a:cs typeface="Tahoma" pitchFamily="34" charset="0"/>
              </a:rPr>
              <a:t>L’assistance EVEA sur place</a:t>
            </a:r>
          </a:p>
        </p:txBody>
      </p:sp>
      <p:pic>
        <p:nvPicPr>
          <p:cNvPr id="13" name="Picture 2" descr="Retour à l'accue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8484" y="179368"/>
            <a:ext cx="1112485" cy="53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6510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ZoneTexte 14"/>
          <p:cNvSpPr txBox="1"/>
          <p:nvPr/>
        </p:nvSpPr>
        <p:spPr>
          <a:xfrm>
            <a:off x="411681" y="69058"/>
            <a:ext cx="8457505" cy="484748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80000"/>
              </a:lnSpc>
              <a:defRPr/>
            </a:pPr>
            <a:r>
              <a:rPr lang="fr-FR" sz="1100" b="1" u="sng" dirty="0" smtClean="0">
                <a:solidFill>
                  <a:srgbClr val="800080"/>
                </a:solidFill>
                <a:latin typeface="Century Gothic" pitchFamily="34" charset="0"/>
                <a:cs typeface="Tahoma" pitchFamily="34" charset="0"/>
              </a:rPr>
              <a:t>Ce </a:t>
            </a:r>
            <a:r>
              <a:rPr lang="fr-FR" sz="1100" b="1" u="sng" dirty="0">
                <a:solidFill>
                  <a:srgbClr val="800080"/>
                </a:solidFill>
                <a:latin typeface="Century Gothic" pitchFamily="34" charset="0"/>
                <a:cs typeface="Tahoma" pitchFamily="34" charset="0"/>
              </a:rPr>
              <a:t>prix </a:t>
            </a:r>
            <a:r>
              <a:rPr lang="fr-FR" sz="1100" b="1" u="sng" dirty="0" smtClean="0">
                <a:solidFill>
                  <a:srgbClr val="800080"/>
                </a:solidFill>
                <a:latin typeface="Century Gothic" pitchFamily="34" charset="0"/>
                <a:cs typeface="Tahoma" pitchFamily="34" charset="0"/>
              </a:rPr>
              <a:t>ne comprend pas</a:t>
            </a:r>
            <a:r>
              <a:rPr lang="fr-FR" sz="1100" b="1" u="sng" dirty="0">
                <a:solidFill>
                  <a:srgbClr val="800080"/>
                </a:solidFill>
                <a:latin typeface="Century Gothic" pitchFamily="34" charset="0"/>
                <a:cs typeface="Tahoma" pitchFamily="34" charset="0"/>
              </a:rPr>
              <a:t> : </a:t>
            </a:r>
            <a:endParaRPr lang="fr-FR" sz="1100" b="1" u="sng" dirty="0" smtClean="0">
              <a:solidFill>
                <a:srgbClr val="800080"/>
              </a:solidFill>
              <a:latin typeface="Century Gothic" pitchFamily="34" charset="0"/>
              <a:cs typeface="Tahoma" pitchFamily="34" charset="0"/>
            </a:endParaRPr>
          </a:p>
          <a:p>
            <a:pPr>
              <a:lnSpc>
                <a:spcPct val="80000"/>
              </a:lnSpc>
              <a:defRPr/>
            </a:pPr>
            <a:endParaRPr lang="fr-FR" sz="1050" b="1" u="sng" dirty="0" smtClean="0">
              <a:solidFill>
                <a:srgbClr val="660066"/>
              </a:solidFill>
            </a:endParaRPr>
          </a:p>
          <a:p>
            <a:pPr marL="171450" indent="-171450">
              <a:buFontTx/>
              <a:buChar char="-"/>
              <a:defRPr/>
            </a:pPr>
            <a:r>
              <a:rPr lang="fr-FR" sz="1100" dirty="0">
                <a:solidFill>
                  <a:srgbClr val="800080"/>
                </a:solidFill>
                <a:latin typeface="Century Gothic" pitchFamily="34" charset="0"/>
                <a:cs typeface="Tahoma" pitchFamily="34" charset="0"/>
              </a:rPr>
              <a:t>Les vols internationaux et taxes </a:t>
            </a:r>
            <a:r>
              <a:rPr lang="fr-FR" sz="1100" dirty="0" smtClean="0">
                <a:solidFill>
                  <a:srgbClr val="800080"/>
                </a:solidFill>
                <a:latin typeface="Century Gothic" pitchFamily="34" charset="0"/>
                <a:cs typeface="Tahoma" pitchFamily="34" charset="0"/>
              </a:rPr>
              <a:t>aériennes*</a:t>
            </a:r>
            <a:endParaRPr lang="fr-FR" sz="1100" dirty="0">
              <a:solidFill>
                <a:srgbClr val="800080"/>
              </a:solidFill>
              <a:latin typeface="Century Gothic" pitchFamily="34" charset="0"/>
              <a:cs typeface="Tahoma" pitchFamily="34" charset="0"/>
            </a:endParaRPr>
          </a:p>
          <a:p>
            <a:pPr marL="171450" indent="-171450">
              <a:buFontTx/>
              <a:buChar char="-"/>
              <a:defRPr/>
            </a:pPr>
            <a:r>
              <a:rPr lang="fr-FR" sz="1100" dirty="0">
                <a:solidFill>
                  <a:srgbClr val="800080"/>
                </a:solidFill>
                <a:latin typeface="Century Gothic" pitchFamily="34" charset="0"/>
                <a:cs typeface="Tahoma" pitchFamily="34" charset="0"/>
              </a:rPr>
              <a:t>Les transferts privés ou publics de l’aéroport à l’hôtel et de l’hôtel à l’aéroport</a:t>
            </a:r>
          </a:p>
          <a:p>
            <a:pPr marL="171450" indent="-171450">
              <a:buFontTx/>
              <a:buChar char="-"/>
              <a:defRPr/>
            </a:pPr>
            <a:r>
              <a:rPr lang="fr-FR" sz="1100" dirty="0">
                <a:solidFill>
                  <a:srgbClr val="800080"/>
                </a:solidFill>
                <a:latin typeface="Century Gothic" pitchFamily="34" charset="0"/>
                <a:cs typeface="Tahoma" pitchFamily="34" charset="0"/>
              </a:rPr>
              <a:t>Les boissons non mentionnées au programme</a:t>
            </a:r>
          </a:p>
          <a:p>
            <a:pPr marL="171450" indent="-171450">
              <a:buFontTx/>
              <a:buChar char="-"/>
              <a:defRPr/>
            </a:pPr>
            <a:r>
              <a:rPr lang="fr-FR" sz="1100" dirty="0">
                <a:solidFill>
                  <a:srgbClr val="800080"/>
                </a:solidFill>
                <a:latin typeface="Century Gothic" pitchFamily="34" charset="0"/>
                <a:cs typeface="Tahoma" pitchFamily="34" charset="0"/>
              </a:rPr>
              <a:t>Le dîner du vendredi </a:t>
            </a:r>
            <a:r>
              <a:rPr lang="fr-FR" sz="1100" dirty="0" smtClean="0">
                <a:solidFill>
                  <a:srgbClr val="800080"/>
                </a:solidFill>
                <a:latin typeface="Century Gothic" pitchFamily="34" charset="0"/>
                <a:cs typeface="Tahoma" pitchFamily="34" charset="0"/>
              </a:rPr>
              <a:t>24 mars </a:t>
            </a:r>
            <a:endParaRPr lang="fr-FR" sz="1100" dirty="0">
              <a:solidFill>
                <a:srgbClr val="800080"/>
              </a:solidFill>
              <a:latin typeface="Century Gothic" pitchFamily="34" charset="0"/>
              <a:cs typeface="Tahoma" pitchFamily="34" charset="0"/>
            </a:endParaRPr>
          </a:p>
          <a:p>
            <a:pPr marL="171450" indent="-171450">
              <a:buFontTx/>
              <a:buChar char="-"/>
              <a:defRPr/>
            </a:pPr>
            <a:r>
              <a:rPr lang="fr-FR" sz="1100" dirty="0">
                <a:solidFill>
                  <a:srgbClr val="800080"/>
                </a:solidFill>
                <a:latin typeface="Century Gothic" pitchFamily="34" charset="0"/>
                <a:cs typeface="Tahoma" pitchFamily="34" charset="0"/>
              </a:rPr>
              <a:t>Le déjeuner du dimanche </a:t>
            </a:r>
            <a:r>
              <a:rPr lang="fr-FR" sz="1100" dirty="0" smtClean="0">
                <a:solidFill>
                  <a:srgbClr val="800080"/>
                </a:solidFill>
                <a:latin typeface="Century Gothic" pitchFamily="34" charset="0"/>
                <a:cs typeface="Tahoma" pitchFamily="34" charset="0"/>
              </a:rPr>
              <a:t>26 mars</a:t>
            </a:r>
            <a:endParaRPr lang="fr-FR" sz="1100" dirty="0">
              <a:solidFill>
                <a:srgbClr val="800080"/>
              </a:solidFill>
              <a:latin typeface="Century Gothic" pitchFamily="34" charset="0"/>
              <a:cs typeface="Tahoma" pitchFamily="34" charset="0"/>
            </a:endParaRPr>
          </a:p>
          <a:p>
            <a:pPr marL="171450" indent="-171450">
              <a:buFontTx/>
              <a:buChar char="-"/>
              <a:defRPr/>
            </a:pPr>
            <a:r>
              <a:rPr lang="fr-FR" sz="1100" dirty="0">
                <a:solidFill>
                  <a:srgbClr val="800080"/>
                </a:solidFill>
                <a:latin typeface="Century Gothic" pitchFamily="34" charset="0"/>
                <a:cs typeface="Tahoma" pitchFamily="34" charset="0"/>
              </a:rPr>
              <a:t>Les excursions non mentionnées au programme</a:t>
            </a:r>
          </a:p>
          <a:p>
            <a:pPr marL="171450" indent="-171450">
              <a:buFontTx/>
              <a:buChar char="-"/>
              <a:defRPr/>
            </a:pPr>
            <a:r>
              <a:rPr lang="fr-FR" sz="1100" dirty="0">
                <a:solidFill>
                  <a:srgbClr val="800080"/>
                </a:solidFill>
                <a:latin typeface="Century Gothic" pitchFamily="34" charset="0"/>
                <a:cs typeface="Tahoma" pitchFamily="34" charset="0"/>
              </a:rPr>
              <a:t>Les pourboires et dépenses </a:t>
            </a:r>
            <a:r>
              <a:rPr lang="fr-FR" sz="1100" dirty="0" smtClean="0">
                <a:solidFill>
                  <a:srgbClr val="800080"/>
                </a:solidFill>
                <a:latin typeface="Century Gothic" pitchFamily="34" charset="0"/>
                <a:cs typeface="Tahoma" pitchFamily="34" charset="0"/>
              </a:rPr>
              <a:t>personnelles</a:t>
            </a:r>
          </a:p>
          <a:p>
            <a:pPr>
              <a:defRPr/>
            </a:pPr>
            <a:endParaRPr lang="fr-FR" sz="500" dirty="0">
              <a:solidFill>
                <a:srgbClr val="800080"/>
              </a:solidFill>
              <a:latin typeface="Century Gothic" pitchFamily="34" charset="0"/>
              <a:cs typeface="Tahoma" pitchFamily="34" charset="0"/>
            </a:endParaRPr>
          </a:p>
          <a:p>
            <a:r>
              <a:rPr lang="fr-FR" sz="1000" i="1" dirty="0" smtClean="0">
                <a:solidFill>
                  <a:srgbClr val="800080"/>
                </a:solidFill>
                <a:latin typeface="Century Gothic" pitchFamily="34" charset="0"/>
                <a:cs typeface="Tahoma" pitchFamily="34" charset="0"/>
              </a:rPr>
              <a:t>*Dans </a:t>
            </a:r>
            <a:r>
              <a:rPr lang="fr-FR" sz="1000" i="1" dirty="0">
                <a:solidFill>
                  <a:srgbClr val="800080"/>
                </a:solidFill>
                <a:latin typeface="Century Gothic" pitchFamily="34" charset="0"/>
                <a:cs typeface="Tahoma" pitchFamily="34" charset="0"/>
              </a:rPr>
              <a:t>le cas d’une réservation de billets d’avion par l’agence </a:t>
            </a:r>
            <a:r>
              <a:rPr lang="fr-FR" sz="1000" i="1" dirty="0" err="1">
                <a:solidFill>
                  <a:srgbClr val="800080"/>
                </a:solidFill>
                <a:latin typeface="Century Gothic" pitchFamily="34" charset="0"/>
                <a:cs typeface="Tahoma" pitchFamily="34" charset="0"/>
              </a:rPr>
              <a:t>evea</a:t>
            </a:r>
            <a:r>
              <a:rPr lang="fr-FR" sz="1000" i="1" dirty="0">
                <a:solidFill>
                  <a:srgbClr val="800080"/>
                </a:solidFill>
                <a:latin typeface="Century Gothic" pitchFamily="34" charset="0"/>
                <a:cs typeface="Tahoma" pitchFamily="34" charset="0"/>
              </a:rPr>
              <a:t>, merci de noter que l’agence ne peut pas être tenue responsable des retards &amp; annulations des vols des différentes compagnies aériennes.  De plus, merci de noter que nous prenons systématiquement une assurance bagage &amp; annulation, en supplément du prix du billet et des frais d’émission de 25€ par billet.</a:t>
            </a:r>
          </a:p>
          <a:p>
            <a:pPr marL="171450" indent="-171450">
              <a:lnSpc>
                <a:spcPct val="80000"/>
              </a:lnSpc>
              <a:buFontTx/>
              <a:buChar char="-"/>
              <a:defRPr/>
            </a:pPr>
            <a:endParaRPr lang="fr-FR" sz="1100" dirty="0" smtClean="0">
              <a:solidFill>
                <a:srgbClr val="800080"/>
              </a:solidFill>
              <a:latin typeface="Century Gothic" pitchFamily="34" charset="0"/>
              <a:cs typeface="Tahoma" pitchFamily="34" charset="0"/>
            </a:endParaRPr>
          </a:p>
          <a:p>
            <a:pPr>
              <a:lnSpc>
                <a:spcPct val="80000"/>
              </a:lnSpc>
            </a:pPr>
            <a:r>
              <a:rPr lang="fr-FR" sz="1100" b="1" u="sng" dirty="0">
                <a:solidFill>
                  <a:srgbClr val="800080"/>
                </a:solidFill>
                <a:latin typeface="Century Gothic" pitchFamily="34" charset="0"/>
                <a:cs typeface="Tahoma" pitchFamily="34" charset="0"/>
              </a:rPr>
              <a:t>SUPPLEMENT pour le dîner OPTIONNEL du Vendredi </a:t>
            </a:r>
            <a:r>
              <a:rPr lang="fr-FR" sz="1100" b="1" u="sng" dirty="0" smtClean="0">
                <a:solidFill>
                  <a:srgbClr val="800080"/>
                </a:solidFill>
                <a:latin typeface="Century Gothic" pitchFamily="34" charset="0"/>
                <a:cs typeface="Tahoma" pitchFamily="34" charset="0"/>
              </a:rPr>
              <a:t>24 mars 2017 </a:t>
            </a:r>
            <a:r>
              <a:rPr lang="fr-FR" sz="1100" b="1" u="sng" dirty="0">
                <a:solidFill>
                  <a:srgbClr val="800080"/>
                </a:solidFill>
                <a:latin typeface="Century Gothic" pitchFamily="34" charset="0"/>
                <a:cs typeface="Tahoma" pitchFamily="34" charset="0"/>
              </a:rPr>
              <a:t>: </a:t>
            </a:r>
          </a:p>
          <a:p>
            <a:pPr>
              <a:lnSpc>
                <a:spcPct val="80000"/>
              </a:lnSpc>
            </a:pPr>
            <a:endParaRPr lang="fr-FR" sz="1100" b="1" u="sng" dirty="0">
              <a:solidFill>
                <a:srgbClr val="800080"/>
              </a:solidFill>
              <a:latin typeface="Century Gothic" pitchFamily="34" charset="0"/>
              <a:cs typeface="Tahoma" pitchFamily="34" charset="0"/>
            </a:endParaRPr>
          </a:p>
          <a:p>
            <a:pPr marL="171450" indent="-171450">
              <a:lnSpc>
                <a:spcPct val="80000"/>
              </a:lnSpc>
              <a:buFontTx/>
              <a:buChar char="-"/>
            </a:pPr>
            <a:r>
              <a:rPr lang="fr-FR" sz="1100" dirty="0" smtClean="0">
                <a:solidFill>
                  <a:srgbClr val="800080"/>
                </a:solidFill>
                <a:latin typeface="Century Gothic" pitchFamily="34" charset="0"/>
                <a:cs typeface="Tahoma" pitchFamily="34" charset="0"/>
              </a:rPr>
              <a:t>Dîner typique </a:t>
            </a:r>
            <a:r>
              <a:rPr lang="fr-FR" sz="1100" dirty="0" err="1" smtClean="0">
                <a:solidFill>
                  <a:srgbClr val="800080"/>
                </a:solidFill>
                <a:latin typeface="Century Gothic" pitchFamily="34" charset="0"/>
                <a:cs typeface="Tahoma" pitchFamily="34" charset="0"/>
              </a:rPr>
              <a:t>Matyas</a:t>
            </a:r>
            <a:r>
              <a:rPr lang="fr-FR" sz="1100" dirty="0" smtClean="0">
                <a:solidFill>
                  <a:srgbClr val="800080"/>
                </a:solidFill>
                <a:latin typeface="Century Gothic" pitchFamily="34" charset="0"/>
                <a:cs typeface="Tahoma" pitchFamily="34" charset="0"/>
              </a:rPr>
              <a:t> Pince Restaurant + </a:t>
            </a:r>
            <a:r>
              <a:rPr lang="fr-FR" sz="1100" dirty="0">
                <a:solidFill>
                  <a:srgbClr val="800080"/>
                </a:solidFill>
                <a:latin typeface="Century Gothic" pitchFamily="34" charset="0"/>
                <a:cs typeface="Tahoma" pitchFamily="34" charset="0"/>
              </a:rPr>
              <a:t>45 € / personne (Entrée</a:t>
            </a:r>
            <a:r>
              <a:rPr lang="fr-FR" sz="1100" dirty="0" smtClean="0">
                <a:solidFill>
                  <a:srgbClr val="800080"/>
                </a:solidFill>
                <a:latin typeface="Century Gothic" pitchFamily="34" charset="0"/>
                <a:cs typeface="Tahoma" pitchFamily="34" charset="0"/>
              </a:rPr>
              <a:t>, </a:t>
            </a:r>
            <a:r>
              <a:rPr lang="fr-FR" sz="1100" dirty="0">
                <a:solidFill>
                  <a:srgbClr val="800080"/>
                </a:solidFill>
                <a:latin typeface="Century Gothic" pitchFamily="34" charset="0"/>
                <a:cs typeface="Tahoma" pitchFamily="34" charset="0"/>
              </a:rPr>
              <a:t>plat, dessert + 2 verres de vin ou bière, eau,</a:t>
            </a:r>
            <a:r>
              <a:rPr lang="fr-FR" sz="1100" dirty="0" smtClean="0">
                <a:solidFill>
                  <a:srgbClr val="800080"/>
                </a:solidFill>
                <a:latin typeface="Century Gothic" pitchFamily="34" charset="0"/>
                <a:cs typeface="Tahoma" pitchFamily="34" charset="0"/>
              </a:rPr>
              <a:t> café) </a:t>
            </a:r>
          </a:p>
          <a:p>
            <a:pPr marL="171450" indent="-171450">
              <a:lnSpc>
                <a:spcPct val="80000"/>
              </a:lnSpc>
              <a:buFontTx/>
              <a:buChar char="-"/>
            </a:pPr>
            <a:endParaRPr lang="fr-FR" sz="1100" dirty="0">
              <a:solidFill>
                <a:srgbClr val="800080"/>
              </a:solidFill>
              <a:latin typeface="Century Gothic" pitchFamily="34" charset="0"/>
              <a:cs typeface="Tahoma" pitchFamily="34" charset="0"/>
            </a:endParaRPr>
          </a:p>
          <a:p>
            <a:pPr marL="171450" indent="-171450">
              <a:lnSpc>
                <a:spcPct val="80000"/>
              </a:lnSpc>
              <a:buFontTx/>
              <a:buChar char="-"/>
            </a:pPr>
            <a:r>
              <a:rPr lang="fr-FR" sz="1100" dirty="0" smtClean="0">
                <a:solidFill>
                  <a:srgbClr val="800080"/>
                </a:solidFill>
                <a:latin typeface="Century Gothic" pitchFamily="34" charset="0"/>
                <a:cs typeface="Tahoma" pitchFamily="34" charset="0"/>
              </a:rPr>
              <a:t>Dîner sur le bateau </a:t>
            </a:r>
            <a:r>
              <a:rPr lang="fr-FR" sz="1100" dirty="0" err="1" smtClean="0">
                <a:solidFill>
                  <a:srgbClr val="800080"/>
                </a:solidFill>
                <a:latin typeface="Century Gothic" pitchFamily="34" charset="0"/>
                <a:cs typeface="Tahoma" pitchFamily="34" charset="0"/>
              </a:rPr>
              <a:t>Spoon</a:t>
            </a:r>
            <a:r>
              <a:rPr lang="fr-FR" sz="1100" dirty="0" smtClean="0">
                <a:solidFill>
                  <a:srgbClr val="800080"/>
                </a:solidFill>
                <a:latin typeface="Century Gothic" pitchFamily="34" charset="0"/>
                <a:cs typeface="Tahoma" pitchFamily="34" charset="0"/>
              </a:rPr>
              <a:t> Restaurant + </a:t>
            </a:r>
            <a:r>
              <a:rPr lang="fr-FR" sz="1100" dirty="0">
                <a:solidFill>
                  <a:srgbClr val="800080"/>
                </a:solidFill>
                <a:latin typeface="Century Gothic" pitchFamily="34" charset="0"/>
                <a:cs typeface="Tahoma" pitchFamily="34" charset="0"/>
              </a:rPr>
              <a:t>6</a:t>
            </a:r>
            <a:r>
              <a:rPr lang="fr-FR" sz="1100" dirty="0" smtClean="0">
                <a:solidFill>
                  <a:srgbClr val="800080"/>
                </a:solidFill>
                <a:latin typeface="Century Gothic" pitchFamily="34" charset="0"/>
                <a:cs typeface="Tahoma" pitchFamily="34" charset="0"/>
              </a:rPr>
              <a:t>5 </a:t>
            </a:r>
            <a:r>
              <a:rPr lang="fr-FR" sz="1100" dirty="0">
                <a:solidFill>
                  <a:srgbClr val="800080"/>
                </a:solidFill>
                <a:latin typeface="Century Gothic" pitchFamily="34" charset="0"/>
                <a:cs typeface="Tahoma" pitchFamily="34" charset="0"/>
              </a:rPr>
              <a:t>€ / personne</a:t>
            </a:r>
            <a:r>
              <a:rPr lang="fr-FR" sz="1100" dirty="0" smtClean="0">
                <a:solidFill>
                  <a:srgbClr val="800080"/>
                </a:solidFill>
                <a:latin typeface="Century Gothic" pitchFamily="34" charset="0"/>
                <a:cs typeface="Tahoma" pitchFamily="34" charset="0"/>
              </a:rPr>
              <a:t> (Entrée, plat, dessert + 2 verres de vin ou bière, eau, café) </a:t>
            </a:r>
            <a:endParaRPr lang="fr-FR" sz="1100" dirty="0">
              <a:solidFill>
                <a:srgbClr val="800080"/>
              </a:solidFill>
              <a:latin typeface="Century Gothic" pitchFamily="34" charset="0"/>
              <a:cs typeface="Tahoma" pitchFamily="34" charset="0"/>
            </a:endParaRPr>
          </a:p>
          <a:p>
            <a:pPr>
              <a:lnSpc>
                <a:spcPct val="80000"/>
              </a:lnSpc>
            </a:pPr>
            <a:endParaRPr lang="fr-FR" sz="500" b="1" u="sng" dirty="0">
              <a:solidFill>
                <a:srgbClr val="800080"/>
              </a:solidFill>
              <a:latin typeface="Century Gothic" pitchFamily="34" charset="0"/>
              <a:cs typeface="Tahoma" pitchFamily="34" charset="0"/>
            </a:endParaRPr>
          </a:p>
          <a:p>
            <a:pPr>
              <a:lnSpc>
                <a:spcPct val="80000"/>
              </a:lnSpc>
              <a:buFont typeface="Wingdings" pitchFamily="2" charset="2"/>
              <a:buChar char="§"/>
            </a:pPr>
            <a:endParaRPr lang="fr-FR" sz="1200" b="1" u="sng" dirty="0">
              <a:solidFill>
                <a:srgbClr val="800080"/>
              </a:solidFill>
              <a:latin typeface="Century Gothic" pitchFamily="34" charset="0"/>
              <a:cs typeface="Tahoma" pitchFamily="34" charset="0"/>
            </a:endParaRPr>
          </a:p>
          <a:p>
            <a:pPr>
              <a:lnSpc>
                <a:spcPct val="80000"/>
              </a:lnSpc>
            </a:pPr>
            <a:r>
              <a:rPr lang="fr-FR" sz="1100" b="1" u="sng" dirty="0">
                <a:solidFill>
                  <a:srgbClr val="800080"/>
                </a:solidFill>
                <a:latin typeface="Century Gothic" pitchFamily="34" charset="0"/>
                <a:cs typeface="Tahoma" pitchFamily="34" charset="0"/>
              </a:rPr>
              <a:t>SUPPLEMENT CHAMBRE INDIVIDUELLE </a:t>
            </a:r>
            <a:r>
              <a:rPr lang="fr-FR" sz="1100" b="1" u="sng" dirty="0" smtClean="0">
                <a:solidFill>
                  <a:srgbClr val="800080"/>
                </a:solidFill>
                <a:latin typeface="Century Gothic" pitchFamily="34" charset="0"/>
                <a:cs typeface="Tahoma" pitchFamily="34" charset="0"/>
              </a:rPr>
              <a:t>:</a:t>
            </a:r>
            <a:r>
              <a:rPr lang="fr-FR" sz="1100" dirty="0">
                <a:solidFill>
                  <a:srgbClr val="800080"/>
                </a:solidFill>
                <a:latin typeface="Century Gothic" pitchFamily="34" charset="0"/>
                <a:cs typeface="Tahoma" pitchFamily="34" charset="0"/>
              </a:rPr>
              <a:t>	</a:t>
            </a:r>
            <a:r>
              <a:rPr lang="fr-FR" sz="1100" dirty="0" smtClean="0">
                <a:solidFill>
                  <a:srgbClr val="800080"/>
                </a:solidFill>
                <a:latin typeface="Century Gothic" pitchFamily="34" charset="0"/>
                <a:cs typeface="Tahoma" pitchFamily="34" charset="0"/>
              </a:rPr>
              <a:t>+ 190 € </a:t>
            </a:r>
            <a:r>
              <a:rPr lang="fr-FR" sz="1100" dirty="0">
                <a:solidFill>
                  <a:srgbClr val="800080"/>
                </a:solidFill>
                <a:latin typeface="Century Gothic" pitchFamily="34" charset="0"/>
                <a:cs typeface="Tahoma" pitchFamily="34" charset="0"/>
              </a:rPr>
              <a:t>/ personne pour 3 nuits</a:t>
            </a:r>
          </a:p>
          <a:p>
            <a:pPr>
              <a:lnSpc>
                <a:spcPct val="80000"/>
              </a:lnSpc>
            </a:pPr>
            <a:endParaRPr lang="fr-FR" sz="1100" b="1" u="sng" dirty="0">
              <a:solidFill>
                <a:srgbClr val="800080"/>
              </a:solidFill>
              <a:latin typeface="Century Gothic" pitchFamily="34" charset="0"/>
              <a:cs typeface="Tahoma" pitchFamily="34" charset="0"/>
            </a:endParaRPr>
          </a:p>
          <a:p>
            <a:pPr>
              <a:lnSpc>
                <a:spcPct val="80000"/>
              </a:lnSpc>
            </a:pPr>
            <a:r>
              <a:rPr lang="fr-FR" sz="1100" b="1" u="sng" dirty="0" smtClean="0">
                <a:solidFill>
                  <a:srgbClr val="800080"/>
                </a:solidFill>
                <a:latin typeface="Century Gothic" pitchFamily="34" charset="0"/>
                <a:cs typeface="Tahoma" pitchFamily="34" charset="0"/>
              </a:rPr>
              <a:t>SUPPLEMENT SUITE JUNIOR :</a:t>
            </a:r>
            <a:r>
              <a:rPr lang="fr-FR" sz="1100" b="1" dirty="0" smtClean="0">
                <a:solidFill>
                  <a:srgbClr val="800080"/>
                </a:solidFill>
                <a:latin typeface="Century Gothic" pitchFamily="34" charset="0"/>
                <a:cs typeface="Tahoma" pitchFamily="34" charset="0"/>
              </a:rPr>
              <a:t> 		</a:t>
            </a:r>
            <a:r>
              <a:rPr lang="fr-FR" sz="1100" dirty="0" smtClean="0">
                <a:solidFill>
                  <a:srgbClr val="800080"/>
                </a:solidFill>
                <a:latin typeface="Century Gothic" pitchFamily="34" charset="0"/>
                <a:cs typeface="Tahoma" pitchFamily="34" charset="0"/>
              </a:rPr>
              <a:t>+ 390 € / personne pour 3 nuits</a:t>
            </a:r>
          </a:p>
          <a:p>
            <a:pPr>
              <a:lnSpc>
                <a:spcPct val="80000"/>
              </a:lnSpc>
            </a:pPr>
            <a:endParaRPr lang="fr-FR" sz="1100" b="1" u="sng" dirty="0" smtClean="0">
              <a:solidFill>
                <a:srgbClr val="800080"/>
              </a:solidFill>
              <a:latin typeface="Century Gothic" pitchFamily="34" charset="0"/>
              <a:cs typeface="Tahoma" pitchFamily="34" charset="0"/>
            </a:endParaRPr>
          </a:p>
          <a:p>
            <a:pPr>
              <a:lnSpc>
                <a:spcPct val="80000"/>
              </a:lnSpc>
            </a:pPr>
            <a:r>
              <a:rPr lang="fr-FR" sz="1100" b="1" u="sng" dirty="0" smtClean="0">
                <a:solidFill>
                  <a:srgbClr val="800080"/>
                </a:solidFill>
                <a:latin typeface="Century Gothic" pitchFamily="34" charset="0"/>
                <a:cs typeface="Tahoma" pitchFamily="34" charset="0"/>
              </a:rPr>
              <a:t>REDUCTION </a:t>
            </a:r>
            <a:r>
              <a:rPr lang="fr-FR" sz="1100" b="1" u="sng" dirty="0">
                <a:solidFill>
                  <a:srgbClr val="800080"/>
                </a:solidFill>
                <a:latin typeface="Century Gothic" pitchFamily="34" charset="0"/>
                <a:cs typeface="Tahoma" pitchFamily="34" charset="0"/>
              </a:rPr>
              <a:t>ACCOMPAGNANT </a:t>
            </a:r>
            <a:r>
              <a:rPr lang="fr-FR" sz="1100" b="1" u="sng" dirty="0" smtClean="0">
                <a:solidFill>
                  <a:srgbClr val="800080"/>
                </a:solidFill>
                <a:latin typeface="Century Gothic" pitchFamily="34" charset="0"/>
                <a:cs typeface="Tahoma" pitchFamily="34" charset="0"/>
              </a:rPr>
              <a:t>:</a:t>
            </a:r>
            <a:r>
              <a:rPr lang="fr-FR" sz="1100" b="1" dirty="0" smtClean="0">
                <a:solidFill>
                  <a:srgbClr val="800080"/>
                </a:solidFill>
                <a:latin typeface="Century Gothic" pitchFamily="34" charset="0"/>
                <a:cs typeface="Tahoma" pitchFamily="34" charset="0"/>
              </a:rPr>
              <a:t>		</a:t>
            </a:r>
            <a:r>
              <a:rPr lang="fr-FR" sz="1100" dirty="0" smtClean="0">
                <a:solidFill>
                  <a:srgbClr val="800080"/>
                </a:solidFill>
                <a:latin typeface="Century Gothic" pitchFamily="34" charset="0"/>
                <a:cs typeface="Tahoma" pitchFamily="34" charset="0"/>
              </a:rPr>
              <a:t>- 100 </a:t>
            </a:r>
            <a:r>
              <a:rPr lang="fr-FR" sz="1100" dirty="0">
                <a:solidFill>
                  <a:srgbClr val="800080"/>
                </a:solidFill>
                <a:latin typeface="Century Gothic" pitchFamily="34" charset="0"/>
                <a:cs typeface="Tahoma" pitchFamily="34" charset="0"/>
              </a:rPr>
              <a:t>€ </a:t>
            </a:r>
          </a:p>
          <a:p>
            <a:pPr>
              <a:lnSpc>
                <a:spcPct val="80000"/>
              </a:lnSpc>
              <a:defRPr/>
            </a:pPr>
            <a:endParaRPr lang="fr-FR" sz="1100" dirty="0">
              <a:solidFill>
                <a:srgbClr val="800080"/>
              </a:solidFill>
              <a:latin typeface="Century Gothic" pitchFamily="34" charset="0"/>
              <a:cs typeface="Tahoma" pitchFamily="34" charset="0"/>
            </a:endParaRPr>
          </a:p>
          <a:p>
            <a:pPr>
              <a:lnSpc>
                <a:spcPct val="80000"/>
              </a:lnSpc>
              <a:defRPr/>
            </a:pPr>
            <a:r>
              <a:rPr lang="fr-FR" sz="1100" b="1" u="sng" dirty="0">
                <a:solidFill>
                  <a:srgbClr val="800080"/>
                </a:solidFill>
                <a:latin typeface="Century Gothic" pitchFamily="34" charset="0"/>
                <a:cs typeface="Tahoma" pitchFamily="34" charset="0"/>
              </a:rPr>
              <a:t>REDUCTION </a:t>
            </a:r>
            <a:r>
              <a:rPr lang="fr-FR" sz="1100" b="1" u="sng" dirty="0" smtClean="0">
                <a:solidFill>
                  <a:srgbClr val="800080"/>
                </a:solidFill>
                <a:latin typeface="Century Gothic" pitchFamily="34" charset="0"/>
                <a:cs typeface="Tahoma" pitchFamily="34" charset="0"/>
              </a:rPr>
              <a:t>ASSISTANTE / SECRETAIRE : </a:t>
            </a:r>
            <a:r>
              <a:rPr lang="fr-FR" sz="1100" dirty="0">
                <a:solidFill>
                  <a:srgbClr val="800080"/>
                </a:solidFill>
                <a:latin typeface="Century Gothic" pitchFamily="34" charset="0"/>
                <a:cs typeface="Tahoma" pitchFamily="34" charset="0"/>
              </a:rPr>
              <a:t>	- 200 € </a:t>
            </a:r>
          </a:p>
          <a:p>
            <a:pPr>
              <a:lnSpc>
                <a:spcPct val="80000"/>
              </a:lnSpc>
              <a:defRPr/>
            </a:pPr>
            <a:endParaRPr lang="fr-FR" sz="1100" dirty="0" smtClean="0">
              <a:solidFill>
                <a:srgbClr val="800080"/>
              </a:solidFill>
              <a:latin typeface="Century Gothic" pitchFamily="34" charset="0"/>
              <a:cs typeface="Tahoma" pitchFamily="34" charset="0"/>
            </a:endParaRPr>
          </a:p>
          <a:p>
            <a:pPr marL="171450" indent="-171450">
              <a:buFont typeface="Wingdings" panose="05000000000000000000" pitchFamily="2" charset="2"/>
              <a:buChar char="Ø"/>
            </a:pPr>
            <a:r>
              <a:rPr lang="fr-FR" sz="1100" dirty="0" smtClean="0">
                <a:solidFill>
                  <a:srgbClr val="800080"/>
                </a:solidFill>
                <a:latin typeface="Century Gothic" pitchFamily="34" charset="0"/>
                <a:cs typeface="Tahoma" pitchFamily="34" charset="0"/>
              </a:rPr>
              <a:t>Cabinet d’1 associé :				1 </a:t>
            </a:r>
            <a:r>
              <a:rPr lang="fr-FR" sz="1100" dirty="0">
                <a:solidFill>
                  <a:srgbClr val="800080"/>
                </a:solidFill>
                <a:latin typeface="Century Gothic" pitchFamily="34" charset="0"/>
                <a:cs typeface="Tahoma" pitchFamily="34" charset="0"/>
              </a:rPr>
              <a:t>subvention assistante par cabinet </a:t>
            </a:r>
          </a:p>
          <a:p>
            <a:pPr marL="171450" indent="-171450">
              <a:buFont typeface="Wingdings" panose="05000000000000000000" pitchFamily="2" charset="2"/>
              <a:buChar char="Ø"/>
            </a:pPr>
            <a:r>
              <a:rPr lang="fr-FR" sz="1100" dirty="0" smtClean="0">
                <a:solidFill>
                  <a:srgbClr val="800080"/>
                </a:solidFill>
                <a:latin typeface="Century Gothic" pitchFamily="34" charset="0"/>
                <a:cs typeface="Tahoma" pitchFamily="34" charset="0"/>
              </a:rPr>
              <a:t>Cabinet </a:t>
            </a:r>
            <a:r>
              <a:rPr lang="fr-FR" sz="1100" dirty="0">
                <a:solidFill>
                  <a:srgbClr val="800080"/>
                </a:solidFill>
                <a:latin typeface="Century Gothic" pitchFamily="34" charset="0"/>
                <a:cs typeface="Tahoma" pitchFamily="34" charset="0"/>
              </a:rPr>
              <a:t>de 2 </a:t>
            </a:r>
            <a:r>
              <a:rPr lang="fr-FR" sz="1100" dirty="0" smtClean="0">
                <a:solidFill>
                  <a:srgbClr val="800080"/>
                </a:solidFill>
                <a:latin typeface="Century Gothic" pitchFamily="34" charset="0"/>
                <a:cs typeface="Tahoma" pitchFamily="34" charset="0"/>
              </a:rPr>
              <a:t>à </a:t>
            </a:r>
            <a:r>
              <a:rPr lang="fr-FR" sz="1100" dirty="0">
                <a:solidFill>
                  <a:srgbClr val="800080"/>
                </a:solidFill>
                <a:latin typeface="Century Gothic" pitchFamily="34" charset="0"/>
                <a:cs typeface="Tahoma" pitchFamily="34" charset="0"/>
              </a:rPr>
              <a:t>5 </a:t>
            </a:r>
            <a:r>
              <a:rPr lang="fr-FR" sz="1100" dirty="0" smtClean="0">
                <a:solidFill>
                  <a:srgbClr val="800080"/>
                </a:solidFill>
                <a:latin typeface="Century Gothic" pitchFamily="34" charset="0"/>
                <a:cs typeface="Tahoma" pitchFamily="34" charset="0"/>
              </a:rPr>
              <a:t>associés :			2 </a:t>
            </a:r>
            <a:r>
              <a:rPr lang="fr-FR" sz="1100" dirty="0">
                <a:solidFill>
                  <a:srgbClr val="800080"/>
                </a:solidFill>
                <a:latin typeface="Century Gothic" pitchFamily="34" charset="0"/>
                <a:cs typeface="Tahoma" pitchFamily="34" charset="0"/>
              </a:rPr>
              <a:t>subventions assistante par cabinet</a:t>
            </a:r>
          </a:p>
          <a:p>
            <a:pPr marL="171450" indent="-171450">
              <a:buFont typeface="Wingdings" panose="05000000000000000000" pitchFamily="2" charset="2"/>
              <a:buChar char="Ø"/>
            </a:pPr>
            <a:r>
              <a:rPr lang="fr-FR" sz="1100" dirty="0" smtClean="0">
                <a:solidFill>
                  <a:srgbClr val="800080"/>
                </a:solidFill>
                <a:latin typeface="Century Gothic" pitchFamily="34" charset="0"/>
                <a:cs typeface="Tahoma" pitchFamily="34" charset="0"/>
              </a:rPr>
              <a:t>Au-delà </a:t>
            </a:r>
            <a:r>
              <a:rPr lang="fr-FR" sz="1100" dirty="0">
                <a:solidFill>
                  <a:srgbClr val="800080"/>
                </a:solidFill>
                <a:latin typeface="Century Gothic" pitchFamily="34" charset="0"/>
                <a:cs typeface="Tahoma" pitchFamily="34" charset="0"/>
              </a:rPr>
              <a:t>de 5 </a:t>
            </a:r>
            <a:r>
              <a:rPr lang="fr-FR" sz="1100" dirty="0" smtClean="0">
                <a:solidFill>
                  <a:srgbClr val="800080"/>
                </a:solidFill>
                <a:latin typeface="Century Gothic" pitchFamily="34" charset="0"/>
                <a:cs typeface="Tahoma" pitchFamily="34" charset="0"/>
              </a:rPr>
              <a:t>associés : 				3 </a:t>
            </a:r>
            <a:r>
              <a:rPr lang="fr-FR" sz="1100" dirty="0">
                <a:solidFill>
                  <a:srgbClr val="800080"/>
                </a:solidFill>
                <a:latin typeface="Century Gothic" pitchFamily="34" charset="0"/>
                <a:cs typeface="Tahoma" pitchFamily="34" charset="0"/>
              </a:rPr>
              <a:t>subventions assistante par cabinet </a:t>
            </a:r>
          </a:p>
        </p:txBody>
      </p:sp>
      <p:pic>
        <p:nvPicPr>
          <p:cNvPr id="4" name="Picture 2" descr="Retour à l'accue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8484" y="179368"/>
            <a:ext cx="1112485" cy="53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35246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5" name="Image 4" descr="Logo-EVE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296" y="242936"/>
            <a:ext cx="1704504" cy="465031"/>
          </a:xfrm>
          <a:prstGeom prst="rect">
            <a:avLst/>
          </a:prstGeom>
        </p:spPr>
      </p:pic>
      <p:sp>
        <p:nvSpPr>
          <p:cNvPr id="6" name="Rectangle 5"/>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7" name="Rectangle 6"/>
          <p:cNvSpPr/>
          <p:nvPr/>
        </p:nvSpPr>
        <p:spPr>
          <a:xfrm>
            <a:off x="0" y="279400"/>
            <a:ext cx="2573867"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1400" dirty="0">
              <a:solidFill>
                <a:schemeClr val="bg1"/>
              </a:solidFill>
            </a:endParaRPr>
          </a:p>
        </p:txBody>
      </p:sp>
      <p:sp>
        <p:nvSpPr>
          <p:cNvPr id="8" name="Rectangle 7"/>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9" name="Rectangle 8"/>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0" name="ZoneTexte 9"/>
          <p:cNvSpPr txBox="1"/>
          <p:nvPr/>
        </p:nvSpPr>
        <p:spPr>
          <a:xfrm>
            <a:off x="86370" y="240647"/>
            <a:ext cx="2448272" cy="461665"/>
          </a:xfrm>
          <a:prstGeom prst="rect">
            <a:avLst/>
          </a:prstGeom>
          <a:noFill/>
        </p:spPr>
        <p:txBody>
          <a:bodyPr wrap="square" rtlCol="0" anchor="ctr">
            <a:spAutoFit/>
          </a:bodyPr>
          <a:lstStyle/>
          <a:p>
            <a:r>
              <a:rPr lang="fr-FR" sz="2400" dirty="0" smtClean="0">
                <a:solidFill>
                  <a:schemeClr val="bg1"/>
                </a:solidFill>
                <a:latin typeface="Century Gothic"/>
                <a:cs typeface="Century Gothic"/>
              </a:rPr>
              <a:t>CONTACT</a:t>
            </a:r>
            <a:endParaRPr lang="fr-FR" sz="2400" dirty="0">
              <a:solidFill>
                <a:schemeClr val="bg1"/>
              </a:solidFill>
              <a:latin typeface="Century Gothic"/>
              <a:cs typeface="Century Gothic"/>
            </a:endParaRPr>
          </a:p>
        </p:txBody>
      </p:sp>
      <p:pic>
        <p:nvPicPr>
          <p:cNvPr id="15" name="Image 14"/>
          <p:cNvPicPr>
            <a:picLocks noChangeAspect="1"/>
          </p:cNvPicPr>
          <p:nvPr/>
        </p:nvPicPr>
        <p:blipFill>
          <a:blip r:embed="rId3"/>
          <a:stretch>
            <a:fillRect/>
          </a:stretch>
        </p:blipFill>
        <p:spPr>
          <a:xfrm>
            <a:off x="1331264" y="1110740"/>
            <a:ext cx="2172279" cy="2312427"/>
          </a:xfrm>
          <a:prstGeom prst="rect">
            <a:avLst/>
          </a:prstGeom>
        </p:spPr>
      </p:pic>
      <p:pic>
        <p:nvPicPr>
          <p:cNvPr id="16" name="Image 15"/>
          <p:cNvPicPr>
            <a:picLocks noChangeAspect="1"/>
          </p:cNvPicPr>
          <p:nvPr/>
        </p:nvPicPr>
        <p:blipFill>
          <a:blip r:embed="rId4"/>
          <a:stretch>
            <a:fillRect/>
          </a:stretch>
        </p:blipFill>
        <p:spPr>
          <a:xfrm>
            <a:off x="5618506" y="1144604"/>
            <a:ext cx="2172279" cy="2312427"/>
          </a:xfrm>
          <a:prstGeom prst="rect">
            <a:avLst/>
          </a:prstGeom>
        </p:spPr>
      </p:pic>
      <p:sp>
        <p:nvSpPr>
          <p:cNvPr id="18" name="ZoneTexte 17"/>
          <p:cNvSpPr txBox="1"/>
          <p:nvPr/>
        </p:nvSpPr>
        <p:spPr>
          <a:xfrm>
            <a:off x="1041398" y="3657600"/>
            <a:ext cx="2726267" cy="584776"/>
          </a:xfrm>
          <a:prstGeom prst="rect">
            <a:avLst/>
          </a:prstGeom>
          <a:noFill/>
        </p:spPr>
        <p:txBody>
          <a:bodyPr wrap="square" rtlCol="0">
            <a:spAutoFit/>
          </a:bodyPr>
          <a:lstStyle/>
          <a:p>
            <a:pPr algn="ctr"/>
            <a:r>
              <a:rPr lang="fr-FR" sz="1200" b="1" dirty="0" smtClean="0">
                <a:solidFill>
                  <a:srgbClr val="932F79"/>
                </a:solidFill>
              </a:rPr>
              <a:t>AGENCE EVEA | PARIS</a:t>
            </a:r>
          </a:p>
          <a:p>
            <a:pPr algn="ctr"/>
            <a:r>
              <a:rPr lang="fr-FR" sz="1000" dirty="0" smtClean="0">
                <a:solidFill>
                  <a:srgbClr val="932F79"/>
                </a:solidFill>
              </a:rPr>
              <a:t>39, quai des Grands Augustins 75006 Paris | Tel : + 33 1 56 24 14 58</a:t>
            </a:r>
            <a:endParaRPr lang="fr-FR" sz="1000" dirty="0">
              <a:solidFill>
                <a:srgbClr val="932F79"/>
              </a:solidFill>
            </a:endParaRPr>
          </a:p>
        </p:txBody>
      </p:sp>
      <p:sp>
        <p:nvSpPr>
          <p:cNvPr id="19" name="ZoneTexte 18"/>
          <p:cNvSpPr txBox="1"/>
          <p:nvPr/>
        </p:nvSpPr>
        <p:spPr>
          <a:xfrm>
            <a:off x="5215464" y="3649132"/>
            <a:ext cx="2980266" cy="584775"/>
          </a:xfrm>
          <a:prstGeom prst="rect">
            <a:avLst/>
          </a:prstGeom>
          <a:noFill/>
        </p:spPr>
        <p:txBody>
          <a:bodyPr wrap="square" rtlCol="0">
            <a:spAutoFit/>
          </a:bodyPr>
          <a:lstStyle/>
          <a:p>
            <a:pPr algn="ctr"/>
            <a:r>
              <a:rPr lang="fr-FR" sz="1200" b="1" dirty="0" smtClean="0">
                <a:solidFill>
                  <a:srgbClr val="932F79"/>
                </a:solidFill>
              </a:rPr>
              <a:t>AGENCE EVEA | MONTPELLIER</a:t>
            </a:r>
          </a:p>
          <a:p>
            <a:pPr algn="ctr"/>
            <a:r>
              <a:rPr lang="fr-FR" sz="1000" dirty="0" smtClean="0">
                <a:solidFill>
                  <a:srgbClr val="932F79"/>
                </a:solidFill>
              </a:rPr>
              <a:t>3 bis rue du général René 34000 Montpellier | Tel : + 33 4 99 66 84 33</a:t>
            </a:r>
            <a:endParaRPr lang="fr-FR" sz="1000" dirty="0">
              <a:solidFill>
                <a:srgbClr val="932F79"/>
              </a:solidFill>
            </a:endParaRPr>
          </a:p>
        </p:txBody>
      </p:sp>
      <p:sp>
        <p:nvSpPr>
          <p:cNvPr id="20" name="ZoneTexte 19"/>
          <p:cNvSpPr txBox="1"/>
          <p:nvPr/>
        </p:nvSpPr>
        <p:spPr>
          <a:xfrm>
            <a:off x="2036233" y="4715938"/>
            <a:ext cx="5071533" cy="276999"/>
          </a:xfrm>
          <a:prstGeom prst="rect">
            <a:avLst/>
          </a:prstGeom>
          <a:noFill/>
        </p:spPr>
        <p:txBody>
          <a:bodyPr wrap="square" rtlCol="0">
            <a:spAutoFit/>
          </a:bodyPr>
          <a:lstStyle/>
          <a:p>
            <a:pPr algn="ctr"/>
            <a:r>
              <a:rPr lang="pl-PL" sz="1200" dirty="0" smtClean="0">
                <a:solidFill>
                  <a:srgbClr val="932F79"/>
                </a:solidFill>
              </a:rPr>
              <a:t>www.agence-evea.com | contact@agence-evea.com</a:t>
            </a:r>
            <a:endParaRPr lang="fr-FR" sz="1200" dirty="0">
              <a:solidFill>
                <a:srgbClr val="932F79"/>
              </a:solidFill>
            </a:endParaRPr>
          </a:p>
        </p:txBody>
      </p:sp>
    </p:spTree>
    <p:extLst>
      <p:ext uri="{BB962C8B-B14F-4D97-AF65-F5344CB8AC3E}">
        <p14:creationId xmlns:p14="http://schemas.microsoft.com/office/powerpoint/2010/main" val="1247567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aphicFrame>
        <p:nvGraphicFramePr>
          <p:cNvPr id="6" name="Tableau 5"/>
          <p:cNvGraphicFramePr>
            <a:graphicFrameLocks noGrp="1"/>
          </p:cNvGraphicFramePr>
          <p:nvPr>
            <p:extLst>
              <p:ext uri="{D42A27DB-BD31-4B8C-83A1-F6EECF244321}">
                <p14:modId xmlns:p14="http://schemas.microsoft.com/office/powerpoint/2010/main" val="1362793336"/>
              </p:ext>
            </p:extLst>
          </p:nvPr>
        </p:nvGraphicFramePr>
        <p:xfrm>
          <a:off x="578545" y="1059582"/>
          <a:ext cx="7986910" cy="3591656"/>
        </p:xfrm>
        <a:graphic>
          <a:graphicData uri="http://schemas.openxmlformats.org/drawingml/2006/table">
            <a:tbl>
              <a:tblPr>
                <a:tableStyleId>{5C22544A-7EE6-4342-B048-85BDC9FD1C3A}</a:tableStyleId>
              </a:tblPr>
              <a:tblGrid>
                <a:gridCol w="1434182">
                  <a:extLst>
                    <a:ext uri="{9D8B030D-6E8A-4147-A177-3AD203B41FA5}">
                      <a16:colId xmlns="" xmlns:a16="http://schemas.microsoft.com/office/drawing/2014/main" val="20000"/>
                    </a:ext>
                  </a:extLst>
                </a:gridCol>
                <a:gridCol w="1584176">
                  <a:extLst>
                    <a:ext uri="{9D8B030D-6E8A-4147-A177-3AD203B41FA5}">
                      <a16:colId xmlns="" xmlns:a16="http://schemas.microsoft.com/office/drawing/2014/main" val="20001"/>
                    </a:ext>
                  </a:extLst>
                </a:gridCol>
                <a:gridCol w="1517386">
                  <a:extLst>
                    <a:ext uri="{9D8B030D-6E8A-4147-A177-3AD203B41FA5}">
                      <a16:colId xmlns="" xmlns:a16="http://schemas.microsoft.com/office/drawing/2014/main" val="20002"/>
                    </a:ext>
                  </a:extLst>
                </a:gridCol>
                <a:gridCol w="1731830">
                  <a:extLst>
                    <a:ext uri="{9D8B030D-6E8A-4147-A177-3AD203B41FA5}">
                      <a16:colId xmlns="" xmlns:a16="http://schemas.microsoft.com/office/drawing/2014/main" val="20003"/>
                    </a:ext>
                  </a:extLst>
                </a:gridCol>
                <a:gridCol w="1719336">
                  <a:extLst>
                    <a:ext uri="{9D8B030D-6E8A-4147-A177-3AD203B41FA5}">
                      <a16:colId xmlns="" xmlns:a16="http://schemas.microsoft.com/office/drawing/2014/main" val="20004"/>
                    </a:ext>
                  </a:extLst>
                </a:gridCol>
              </a:tblGrid>
              <a:tr h="238233">
                <a:tc>
                  <a:txBody>
                    <a:bodyPr/>
                    <a:lstStyle/>
                    <a:p>
                      <a:pPr algn="ctr" fontAlgn="ctr"/>
                      <a:r>
                        <a:rPr lang="fr-FR" sz="900" b="1" u="none" strike="noStrike" dirty="0" smtClean="0">
                          <a:solidFill>
                            <a:schemeClr val="bg1"/>
                          </a:solidFill>
                          <a:effectLst/>
                          <a:latin typeface="Century Gothic" panose="020B0502020202020204" pitchFamily="34" charset="0"/>
                        </a:rPr>
                        <a:t>DATE</a:t>
                      </a:r>
                      <a:endParaRPr lang="fr-FR" sz="900" b="1" i="0" u="none" strike="noStrike" dirty="0">
                        <a:solidFill>
                          <a:schemeClr val="bg1"/>
                        </a:solidFill>
                        <a:effectLst/>
                        <a:latin typeface="Century Gothic" panose="020B0502020202020204" pitchFamily="34" charset="0"/>
                      </a:endParaRPr>
                    </a:p>
                  </a:txBody>
                  <a:tcPr marL="8170" marR="8170" marT="8170" marB="0" anchor="ctr">
                    <a:solidFill>
                      <a:srgbClr val="660066"/>
                    </a:solidFill>
                  </a:tcPr>
                </a:tc>
                <a:tc>
                  <a:txBody>
                    <a:bodyPr/>
                    <a:lstStyle/>
                    <a:p>
                      <a:pPr algn="ctr" fontAlgn="ctr"/>
                      <a:r>
                        <a:rPr lang="fr-FR" sz="900" b="1" i="0" u="none" strike="noStrike" dirty="0" smtClean="0">
                          <a:solidFill>
                            <a:schemeClr val="bg1"/>
                          </a:solidFill>
                          <a:effectLst/>
                          <a:latin typeface="Century Gothic" panose="020B0502020202020204" pitchFamily="34" charset="0"/>
                        </a:rPr>
                        <a:t>MATIN</a:t>
                      </a:r>
                      <a:endParaRPr lang="fr-FR" sz="900" b="1" i="0" u="none" strike="noStrike" dirty="0">
                        <a:solidFill>
                          <a:schemeClr val="bg1"/>
                        </a:solidFill>
                        <a:effectLst/>
                        <a:latin typeface="Century Gothic" panose="020B0502020202020204" pitchFamily="34" charset="0"/>
                      </a:endParaRPr>
                    </a:p>
                  </a:txBody>
                  <a:tcPr marL="8170" marR="8170" marT="8170" marB="0" anchor="ctr">
                    <a:solidFill>
                      <a:srgbClr val="660066"/>
                    </a:solidFill>
                  </a:tcPr>
                </a:tc>
                <a:tc>
                  <a:txBody>
                    <a:bodyPr/>
                    <a:lstStyle/>
                    <a:p>
                      <a:pPr algn="ctr" fontAlgn="ctr"/>
                      <a:r>
                        <a:rPr lang="fr-FR" sz="900" b="1" i="0" u="none" strike="noStrike" dirty="0" smtClean="0">
                          <a:solidFill>
                            <a:schemeClr val="bg1"/>
                          </a:solidFill>
                          <a:effectLst/>
                          <a:latin typeface="Century Gothic" panose="020B0502020202020204" pitchFamily="34" charset="0"/>
                        </a:rPr>
                        <a:t>MIDI</a:t>
                      </a:r>
                      <a:endParaRPr lang="fr-FR" sz="900" b="1" i="0" u="none" strike="noStrike" dirty="0">
                        <a:solidFill>
                          <a:schemeClr val="bg1"/>
                        </a:solidFill>
                        <a:effectLst/>
                        <a:latin typeface="Century Gothic" panose="020B0502020202020204" pitchFamily="34" charset="0"/>
                      </a:endParaRPr>
                    </a:p>
                  </a:txBody>
                  <a:tcPr marL="8170" marR="8170" marT="8170" marB="0" anchor="ctr">
                    <a:solidFill>
                      <a:srgbClr val="660066"/>
                    </a:solidFill>
                  </a:tcPr>
                </a:tc>
                <a:tc>
                  <a:txBody>
                    <a:bodyPr/>
                    <a:lstStyle/>
                    <a:p>
                      <a:pPr algn="ctr" fontAlgn="ctr"/>
                      <a:r>
                        <a:rPr lang="fr-FR" sz="900" b="1" u="none" strike="noStrike" dirty="0" smtClean="0">
                          <a:solidFill>
                            <a:schemeClr val="bg1"/>
                          </a:solidFill>
                          <a:effectLst/>
                          <a:latin typeface="Century Gothic" panose="020B0502020202020204" pitchFamily="34" charset="0"/>
                        </a:rPr>
                        <a:t>APRES-MIDI</a:t>
                      </a:r>
                      <a:endParaRPr lang="fr-FR" sz="900" b="1" i="0" u="none" strike="noStrike" dirty="0">
                        <a:solidFill>
                          <a:schemeClr val="bg1"/>
                        </a:solidFill>
                        <a:effectLst/>
                        <a:latin typeface="Century Gothic" panose="020B0502020202020204" pitchFamily="34" charset="0"/>
                      </a:endParaRPr>
                    </a:p>
                  </a:txBody>
                  <a:tcPr marL="8170" marR="8170" marT="8170" marB="0" anchor="ctr">
                    <a:solidFill>
                      <a:srgbClr val="660066"/>
                    </a:solidFill>
                  </a:tcPr>
                </a:tc>
                <a:tc>
                  <a:txBody>
                    <a:bodyPr/>
                    <a:lstStyle/>
                    <a:p>
                      <a:pPr algn="ctr" fontAlgn="ctr"/>
                      <a:r>
                        <a:rPr lang="fr-FR" sz="900" b="1" u="none" strike="noStrike" dirty="0" smtClean="0">
                          <a:solidFill>
                            <a:schemeClr val="bg1"/>
                          </a:solidFill>
                          <a:effectLst/>
                          <a:latin typeface="Century Gothic" panose="020B0502020202020204" pitchFamily="34" charset="0"/>
                        </a:rPr>
                        <a:t>SOIR</a:t>
                      </a:r>
                      <a:endParaRPr lang="fr-FR" sz="900" b="1" i="0" u="none" strike="noStrike" dirty="0">
                        <a:solidFill>
                          <a:schemeClr val="bg1"/>
                        </a:solidFill>
                        <a:effectLst/>
                        <a:latin typeface="Century Gothic" panose="020B0502020202020204" pitchFamily="34" charset="0"/>
                      </a:endParaRPr>
                    </a:p>
                  </a:txBody>
                  <a:tcPr marL="8170" marR="8170" marT="8170" marB="0" anchor="ctr">
                    <a:solidFill>
                      <a:srgbClr val="660066"/>
                    </a:solidFill>
                  </a:tcPr>
                </a:tc>
                <a:extLst>
                  <a:ext uri="{0D108BD9-81ED-4DB2-BD59-A6C34878D82A}">
                    <a16:rowId xmlns="" xmlns:a16="http://schemas.microsoft.com/office/drawing/2014/main" val="10000"/>
                  </a:ext>
                </a:extLst>
              </a:tr>
              <a:tr h="864096">
                <a:tc>
                  <a:txBody>
                    <a:bodyPr/>
                    <a:lstStyle/>
                    <a:p>
                      <a:pPr algn="ctr" fontAlgn="ctr"/>
                      <a:r>
                        <a:rPr lang="fr-FR" sz="900" b="1" u="none" strike="noStrike" kern="1200" dirty="0" smtClean="0">
                          <a:solidFill>
                            <a:schemeClr val="bg1"/>
                          </a:solidFill>
                          <a:effectLst/>
                          <a:latin typeface="Century Gothic" panose="020B0502020202020204" pitchFamily="34" charset="0"/>
                          <a:ea typeface="+mn-ea"/>
                          <a:cs typeface="+mn-cs"/>
                        </a:rPr>
                        <a:t>Jeudi 23 mars 2017</a:t>
                      </a:r>
                      <a:endParaRPr lang="fr-FR" sz="900" b="1" u="none" strike="noStrike" kern="1200" dirty="0">
                        <a:solidFill>
                          <a:schemeClr val="bg1"/>
                        </a:solidFill>
                        <a:effectLst/>
                        <a:latin typeface="Century Gothic" panose="020B0502020202020204" pitchFamily="34" charset="0"/>
                        <a:ea typeface="+mn-ea"/>
                        <a:cs typeface="+mn-cs"/>
                      </a:endParaRPr>
                    </a:p>
                    <a:p>
                      <a:pPr algn="ctr" fontAlgn="ctr"/>
                      <a:endParaRPr lang="fr-FR" sz="900" b="1" i="0" u="none" strike="noStrike" dirty="0">
                        <a:solidFill>
                          <a:schemeClr val="bg1"/>
                        </a:solidFill>
                        <a:effectLst/>
                        <a:latin typeface="Century Gothic" panose="020B0502020202020204" pitchFamily="34" charset="0"/>
                      </a:endParaRPr>
                    </a:p>
                  </a:txBody>
                  <a:tcPr marL="8170" marR="8170" marT="8170" marB="0" anchor="ctr">
                    <a:solidFill>
                      <a:srgbClr val="660066"/>
                    </a:solidFill>
                  </a:tcPr>
                </a:tc>
                <a:tc gridSpan="3">
                  <a:txBody>
                    <a:bodyPr/>
                    <a:lstStyle/>
                    <a:p>
                      <a:pPr algn="ctr" fontAlgn="ctr"/>
                      <a:r>
                        <a:rPr lang="fr-FR" sz="900" b="0" i="0" u="none" strike="noStrike" dirty="0" smtClean="0">
                          <a:solidFill>
                            <a:srgbClr val="660066"/>
                          </a:solidFill>
                          <a:effectLst/>
                          <a:latin typeface="Century Gothic"/>
                        </a:rPr>
                        <a:t>ARRIVEE &amp; CHECK-IN A L’HOTEL </a:t>
                      </a:r>
                      <a:r>
                        <a:rPr lang="fr-FR" sz="900" b="1" i="0" u="none" strike="noStrike" dirty="0" smtClean="0">
                          <a:solidFill>
                            <a:srgbClr val="660066"/>
                          </a:solidFill>
                          <a:effectLst/>
                          <a:latin typeface="Century Gothic"/>
                        </a:rPr>
                        <a:t>SOFITEL CHAIN BRIDGE</a:t>
                      </a:r>
                      <a:endParaRPr lang="fr-FR" sz="900" b="1" i="0" u="none" strike="noStrike" baseline="0" dirty="0" smtClean="0">
                        <a:solidFill>
                          <a:srgbClr val="660066"/>
                        </a:solidFill>
                        <a:effectLst/>
                        <a:latin typeface="Century Gothic"/>
                      </a:endParaRPr>
                    </a:p>
                    <a:p>
                      <a:pPr algn="ctr" fontAlgn="ctr"/>
                      <a:endParaRPr lang="fr-FR" sz="900" b="1" i="0" u="none" strike="noStrike" baseline="0" dirty="0" smtClean="0">
                        <a:solidFill>
                          <a:srgbClr val="660066"/>
                        </a:solidFill>
                        <a:effectLst/>
                        <a:latin typeface="Century Gothic"/>
                      </a:endParaRPr>
                    </a:p>
                  </a:txBody>
                  <a:tcPr marL="8170" marR="8170" marT="8170" marB="0" anchor="ctr">
                    <a:solidFill>
                      <a:schemeClr val="accent4">
                        <a:lumMod val="20000"/>
                        <a:lumOff val="80000"/>
                      </a:schemeClr>
                    </a:solidFill>
                  </a:tcPr>
                </a:tc>
                <a:tc hMerge="1">
                  <a:txBody>
                    <a:bodyPr/>
                    <a:lstStyle/>
                    <a:p>
                      <a:endParaRPr lang="fr-FR"/>
                    </a:p>
                  </a:txBody>
                  <a:tcPr/>
                </a:tc>
                <a:tc hMerge="1">
                  <a:txBody>
                    <a:bodyPr/>
                    <a:lstStyle/>
                    <a:p>
                      <a:pPr algn="ctr" fontAlgn="ctr"/>
                      <a:endParaRPr lang="fr-FR" sz="1000" b="0" i="0" u="none" strike="noStrike" dirty="0">
                        <a:solidFill>
                          <a:srgbClr val="660066"/>
                        </a:solidFill>
                        <a:effectLst/>
                        <a:latin typeface="Century Gothic"/>
                      </a:endParaRPr>
                    </a:p>
                  </a:txBody>
                  <a:tcPr marL="8170" marR="8170" marT="8170" marB="0" anchor="ctr">
                    <a:solidFill>
                      <a:schemeClr val="accent4">
                        <a:lumMod val="20000"/>
                        <a:lumOff val="80000"/>
                      </a:schemeClr>
                    </a:solidFill>
                  </a:tcPr>
                </a:tc>
                <a:tc>
                  <a:txBody>
                    <a:bodyPr/>
                    <a:lstStyle/>
                    <a:p>
                      <a:pPr algn="ctr" fontAlgn="ctr"/>
                      <a:endParaRPr lang="fr-FR" sz="900" b="0" i="0" u="none" strike="noStrike" baseline="0" dirty="0" smtClean="0">
                        <a:solidFill>
                          <a:srgbClr val="660066"/>
                        </a:solidFill>
                        <a:effectLst/>
                        <a:latin typeface="Century Gothic"/>
                      </a:endParaRPr>
                    </a:p>
                    <a:p>
                      <a:pPr algn="ctr" fontAlgn="ctr"/>
                      <a:r>
                        <a:rPr lang="fr-FR" sz="900" b="1" i="0" u="none" strike="noStrike" baseline="0" dirty="0" smtClean="0">
                          <a:solidFill>
                            <a:srgbClr val="660066"/>
                          </a:solidFill>
                          <a:effectLst/>
                          <a:latin typeface="Century Gothic"/>
                        </a:rPr>
                        <a:t>20h00 </a:t>
                      </a:r>
                      <a:r>
                        <a:rPr lang="fr-FR" sz="900" b="0" i="0" u="none" strike="noStrike" baseline="0" dirty="0" smtClean="0">
                          <a:solidFill>
                            <a:srgbClr val="660066"/>
                          </a:solidFill>
                          <a:effectLst/>
                          <a:latin typeface="Century Gothic"/>
                        </a:rPr>
                        <a:t>: Cocktail dinatoire de bienvenue à l’hôtel</a:t>
                      </a:r>
                    </a:p>
                    <a:p>
                      <a:pPr algn="ctr" fontAlgn="ctr"/>
                      <a:endParaRPr lang="fr-FR" sz="900" b="0" i="0" u="none" strike="noStrike" baseline="0" dirty="0" smtClean="0">
                        <a:solidFill>
                          <a:srgbClr val="660066"/>
                        </a:solidFill>
                        <a:effectLst/>
                        <a:latin typeface="Century Gothic"/>
                      </a:endParaRPr>
                    </a:p>
                  </a:txBody>
                  <a:tcPr marL="8170" marR="8170" marT="8170" marB="0" anchor="ctr">
                    <a:solidFill>
                      <a:schemeClr val="accent4">
                        <a:lumMod val="20000"/>
                        <a:lumOff val="80000"/>
                      </a:schemeClr>
                    </a:solidFill>
                  </a:tcPr>
                </a:tc>
                <a:extLst>
                  <a:ext uri="{0D108BD9-81ED-4DB2-BD59-A6C34878D82A}">
                    <a16:rowId xmlns="" xmlns:a16="http://schemas.microsoft.com/office/drawing/2014/main" val="10001"/>
                  </a:ext>
                </a:extLst>
              </a:tr>
              <a:tr h="1224136">
                <a:tc>
                  <a:txBody>
                    <a:bodyPr/>
                    <a:lstStyle/>
                    <a:p>
                      <a:pPr algn="ctr" fontAlgn="ctr"/>
                      <a:r>
                        <a:rPr lang="fr-FR" sz="900" b="1" u="none" strike="noStrike" dirty="0" smtClean="0">
                          <a:solidFill>
                            <a:schemeClr val="bg1"/>
                          </a:solidFill>
                          <a:effectLst/>
                          <a:latin typeface="Century Gothic" panose="020B0502020202020204" pitchFamily="34" charset="0"/>
                        </a:rPr>
                        <a:t>Vendredi 24 </a:t>
                      </a:r>
                      <a:r>
                        <a:rPr lang="fr-FR" sz="900" b="1" u="none" strike="noStrike" baseline="0" dirty="0" smtClean="0">
                          <a:solidFill>
                            <a:schemeClr val="bg1"/>
                          </a:solidFill>
                          <a:effectLst/>
                          <a:latin typeface="Century Gothic" panose="020B0502020202020204" pitchFamily="34" charset="0"/>
                        </a:rPr>
                        <a:t>mars 2017</a:t>
                      </a:r>
                      <a:endParaRPr lang="fr-FR" sz="900" b="1" i="0" u="none" strike="noStrike" dirty="0">
                        <a:solidFill>
                          <a:schemeClr val="bg1"/>
                        </a:solidFill>
                        <a:effectLst/>
                        <a:latin typeface="Century Gothic" panose="020B0502020202020204" pitchFamily="34" charset="0"/>
                      </a:endParaRPr>
                    </a:p>
                  </a:txBody>
                  <a:tcPr marL="8170" marR="8170" marT="8170" marB="0" anchor="ctr">
                    <a:solidFill>
                      <a:srgbClr val="660066"/>
                    </a:solidFill>
                  </a:tcPr>
                </a:tc>
                <a:tc>
                  <a:txBody>
                    <a:bodyPr/>
                    <a:lstStyle/>
                    <a:p>
                      <a:pPr algn="ctr" fontAlgn="ctr"/>
                      <a:r>
                        <a:rPr lang="fr-FR" sz="900" b="0" i="0" u="none" strike="noStrike" dirty="0" smtClean="0">
                          <a:solidFill>
                            <a:srgbClr val="660066"/>
                          </a:solidFill>
                          <a:effectLst/>
                          <a:latin typeface="Century Gothic"/>
                        </a:rPr>
                        <a:t>Petit</a:t>
                      </a:r>
                      <a:r>
                        <a:rPr lang="fr-FR" sz="900" b="0" i="0" u="none" strike="noStrike" baseline="0" dirty="0" smtClean="0">
                          <a:solidFill>
                            <a:srgbClr val="660066"/>
                          </a:solidFill>
                          <a:effectLst/>
                          <a:latin typeface="Century Gothic"/>
                        </a:rPr>
                        <a:t> déjeuner à l’hôtel</a:t>
                      </a:r>
                    </a:p>
                    <a:p>
                      <a:pPr algn="ctr" fontAlgn="ctr"/>
                      <a:endParaRPr lang="fr-FR" sz="900" b="0" i="0" u="none" strike="noStrike" baseline="0" dirty="0" smtClean="0">
                        <a:solidFill>
                          <a:srgbClr val="660066"/>
                        </a:solidFill>
                        <a:effectLst/>
                        <a:latin typeface="Century Gothic"/>
                      </a:endParaRPr>
                    </a:p>
                    <a:p>
                      <a:pPr algn="ctr" fontAlgn="ctr"/>
                      <a:r>
                        <a:rPr lang="fr-FR" sz="900" b="1" i="0" u="none" strike="noStrike" baseline="0" dirty="0" smtClean="0">
                          <a:solidFill>
                            <a:srgbClr val="660066"/>
                          </a:solidFill>
                          <a:effectLst/>
                          <a:latin typeface="Century Gothic"/>
                        </a:rPr>
                        <a:t>09h00</a:t>
                      </a:r>
                      <a:r>
                        <a:rPr lang="fr-FR" sz="900" b="0" i="0" u="none" strike="noStrike" baseline="0" dirty="0" smtClean="0">
                          <a:solidFill>
                            <a:srgbClr val="660066"/>
                          </a:solidFill>
                          <a:effectLst/>
                          <a:latin typeface="Century Gothic"/>
                        </a:rPr>
                        <a:t> – Discours de bienvenue</a:t>
                      </a:r>
                    </a:p>
                    <a:p>
                      <a:pPr algn="ctr" fontAlgn="ctr"/>
                      <a:endParaRPr lang="fr-FR" sz="900" b="0" i="0" u="none" strike="noStrike" baseline="0" dirty="0" smtClean="0">
                        <a:solidFill>
                          <a:srgbClr val="660066"/>
                        </a:solidFill>
                        <a:effectLst/>
                        <a:latin typeface="Century Gothic"/>
                      </a:endParaRPr>
                    </a:p>
                    <a:p>
                      <a:pPr algn="ctr" fontAlgn="ctr"/>
                      <a:r>
                        <a:rPr lang="fr-FR" sz="900" b="1" i="0" u="none" strike="noStrike" baseline="0" dirty="0" smtClean="0">
                          <a:solidFill>
                            <a:srgbClr val="660066"/>
                          </a:solidFill>
                          <a:effectLst/>
                          <a:latin typeface="Century Gothic"/>
                        </a:rPr>
                        <a:t>10h00 </a:t>
                      </a:r>
                      <a:r>
                        <a:rPr lang="fr-FR" sz="900" b="0" i="0" u="none" strike="noStrike" baseline="0" dirty="0" smtClean="0">
                          <a:solidFill>
                            <a:srgbClr val="660066"/>
                          </a:solidFill>
                          <a:effectLst/>
                          <a:latin typeface="Century Gothic"/>
                        </a:rPr>
                        <a:t>–  Début des plénières et ateliers</a:t>
                      </a:r>
                    </a:p>
                    <a:p>
                      <a:pPr algn="ctr" fontAlgn="ctr"/>
                      <a:endParaRPr lang="fr-FR" sz="900" b="0" i="0" u="none" strike="noStrike" baseline="0" dirty="0" smtClean="0">
                        <a:solidFill>
                          <a:srgbClr val="660066"/>
                        </a:solidFill>
                        <a:effectLst/>
                        <a:latin typeface="Century Gothic"/>
                      </a:endParaRPr>
                    </a:p>
                  </a:txBody>
                  <a:tcPr marL="8170" marR="8170" marT="8170" marB="0" anchor="ctr">
                    <a:solidFill>
                      <a:schemeClr val="accent4">
                        <a:lumMod val="20000"/>
                        <a:lumOff val="80000"/>
                      </a:schemeClr>
                    </a:solidFill>
                  </a:tcPr>
                </a:tc>
                <a:tc>
                  <a:txBody>
                    <a:bodyPr/>
                    <a:lstStyle/>
                    <a:p>
                      <a:pPr algn="ctr" fontAlgn="ctr"/>
                      <a:r>
                        <a:rPr lang="fr-FR" sz="900" b="1" i="0" u="none" strike="noStrike" dirty="0" smtClean="0">
                          <a:solidFill>
                            <a:srgbClr val="660066"/>
                          </a:solidFill>
                          <a:effectLst/>
                          <a:latin typeface="Century Gothic"/>
                        </a:rPr>
                        <a:t>13h00 </a:t>
                      </a:r>
                      <a:r>
                        <a:rPr lang="fr-FR" sz="900" b="0" i="0" u="none" strike="noStrike" dirty="0" smtClean="0">
                          <a:solidFill>
                            <a:srgbClr val="660066"/>
                          </a:solidFill>
                          <a:effectLst/>
                          <a:latin typeface="Century Gothic"/>
                        </a:rPr>
                        <a:t>- Déjeuner à l’hôtel</a:t>
                      </a:r>
                    </a:p>
                  </a:txBody>
                  <a:tcPr marL="8170" marR="8170" marT="8170" marB="0" anchor="ctr">
                    <a:solidFill>
                      <a:schemeClr val="accent4">
                        <a:lumMod val="20000"/>
                        <a:lumOff val="80000"/>
                      </a:schemeClr>
                    </a:solidFill>
                  </a:tcPr>
                </a:tc>
                <a:tc>
                  <a:txBody>
                    <a:bodyPr/>
                    <a:lstStyle/>
                    <a:p>
                      <a:pPr algn="ctr" fontAlgn="ctr"/>
                      <a:r>
                        <a:rPr lang="fr-FR" sz="900" b="1" i="0" u="none" strike="noStrike" dirty="0" smtClean="0">
                          <a:solidFill>
                            <a:srgbClr val="660066"/>
                          </a:solidFill>
                          <a:effectLst/>
                          <a:latin typeface="Century Gothic"/>
                        </a:rPr>
                        <a:t>14h00</a:t>
                      </a:r>
                      <a:r>
                        <a:rPr lang="fr-FR" sz="900" b="0" i="0" u="none" strike="noStrike" dirty="0" smtClean="0">
                          <a:solidFill>
                            <a:srgbClr val="660066"/>
                          </a:solidFill>
                          <a:effectLst/>
                          <a:latin typeface="Century Gothic"/>
                        </a:rPr>
                        <a:t> -  Plénières et ateliers</a:t>
                      </a:r>
                    </a:p>
                  </a:txBody>
                  <a:tcPr marL="8170" marR="8170" marT="8170" marB="0" anchor="ctr">
                    <a:solidFill>
                      <a:schemeClr val="accent4">
                        <a:lumMod val="20000"/>
                        <a:lumOff val="80000"/>
                      </a:schemeClr>
                    </a:solidFill>
                  </a:tcPr>
                </a:tc>
                <a:tc>
                  <a:txBody>
                    <a:bodyPr/>
                    <a:lstStyle/>
                    <a:p>
                      <a:pPr algn="ctr" fontAlgn="ctr"/>
                      <a:endParaRPr lang="fr-FR" sz="900" b="0" i="0" u="none" strike="noStrike" dirty="0" smtClean="0">
                        <a:solidFill>
                          <a:srgbClr val="660066"/>
                        </a:solidFill>
                        <a:effectLst/>
                        <a:latin typeface="Century Gothic"/>
                      </a:endParaRPr>
                    </a:p>
                    <a:p>
                      <a:pPr algn="ctr" fontAlgn="ctr"/>
                      <a:r>
                        <a:rPr lang="fr-FR" sz="900" b="0" i="0" u="none" strike="noStrike" dirty="0" smtClean="0">
                          <a:solidFill>
                            <a:srgbClr val="660066"/>
                          </a:solidFill>
                          <a:effectLst/>
                          <a:latin typeface="Century Gothic"/>
                        </a:rPr>
                        <a:t>Soirée libre ou, en option</a:t>
                      </a:r>
                      <a:r>
                        <a:rPr lang="fr-FR" sz="900" b="0" i="0" u="none" strike="noStrike" baseline="0" dirty="0" smtClean="0">
                          <a:solidFill>
                            <a:srgbClr val="660066"/>
                          </a:solidFill>
                          <a:effectLst/>
                          <a:latin typeface="Century Gothic"/>
                        </a:rPr>
                        <a:t> :</a:t>
                      </a:r>
                    </a:p>
                    <a:p>
                      <a:pPr algn="ctr" fontAlgn="ctr"/>
                      <a:endParaRPr lang="fr-FR" sz="900" b="0" i="0" u="none" strike="noStrike" baseline="0" dirty="0" smtClean="0">
                        <a:solidFill>
                          <a:srgbClr val="660066"/>
                        </a:solidFill>
                        <a:effectLst/>
                        <a:latin typeface="Century Gothic"/>
                      </a:endParaRPr>
                    </a:p>
                    <a:p>
                      <a:pPr algn="ctr" fontAlgn="ctr"/>
                      <a:r>
                        <a:rPr lang="fr-FR" sz="900" b="1" i="0" u="none" strike="noStrike" baseline="0" dirty="0" smtClean="0">
                          <a:solidFill>
                            <a:srgbClr val="660066"/>
                          </a:solidFill>
                          <a:effectLst/>
                          <a:latin typeface="Century Gothic"/>
                        </a:rPr>
                        <a:t>Dîner sur un bateau </a:t>
                      </a:r>
                      <a:r>
                        <a:rPr lang="fr-FR" sz="900" b="0" i="0" u="none" strike="noStrike" baseline="0" dirty="0" smtClean="0">
                          <a:solidFill>
                            <a:srgbClr val="660066"/>
                          </a:solidFill>
                          <a:effectLst/>
                          <a:latin typeface="Century Gothic"/>
                        </a:rPr>
                        <a:t>– </a:t>
                      </a:r>
                      <a:r>
                        <a:rPr lang="fr-FR" sz="900" b="0" i="0" u="none" strike="noStrike" baseline="0" dirty="0" err="1" smtClean="0">
                          <a:solidFill>
                            <a:srgbClr val="660066"/>
                          </a:solidFill>
                          <a:effectLst/>
                          <a:latin typeface="Century Gothic"/>
                        </a:rPr>
                        <a:t>Spoon</a:t>
                      </a:r>
                      <a:r>
                        <a:rPr lang="fr-FR" sz="900" b="0" i="0" u="none" strike="noStrike" baseline="0" dirty="0" smtClean="0">
                          <a:solidFill>
                            <a:srgbClr val="660066"/>
                          </a:solidFill>
                          <a:effectLst/>
                          <a:latin typeface="Century Gothic"/>
                        </a:rPr>
                        <a:t> Restaurant</a:t>
                      </a:r>
                    </a:p>
                    <a:p>
                      <a:pPr algn="ctr" fontAlgn="ctr"/>
                      <a:endParaRPr lang="fr-FR" sz="900" b="0" i="0" u="none" strike="noStrike" baseline="0" dirty="0" smtClean="0">
                        <a:solidFill>
                          <a:srgbClr val="660066"/>
                        </a:solidFill>
                        <a:effectLst/>
                        <a:latin typeface="Century Gothic"/>
                      </a:endParaRPr>
                    </a:p>
                    <a:p>
                      <a:pPr algn="ctr" fontAlgn="ctr"/>
                      <a:r>
                        <a:rPr lang="fr-FR" sz="900" b="1" i="0" u="none" strike="noStrike" baseline="0" dirty="0" smtClean="0">
                          <a:solidFill>
                            <a:srgbClr val="660066"/>
                          </a:solidFill>
                          <a:effectLst/>
                          <a:latin typeface="Century Gothic"/>
                        </a:rPr>
                        <a:t>Dîner typique </a:t>
                      </a:r>
                      <a:r>
                        <a:rPr lang="fr-FR" sz="900" b="0" i="0" u="none" strike="noStrike" baseline="0" dirty="0" smtClean="0">
                          <a:solidFill>
                            <a:srgbClr val="660066"/>
                          </a:solidFill>
                          <a:effectLst/>
                          <a:latin typeface="Century Gothic"/>
                        </a:rPr>
                        <a:t>– </a:t>
                      </a:r>
                      <a:r>
                        <a:rPr lang="fr-FR" sz="900" b="0" i="0" u="none" strike="noStrike" baseline="0" dirty="0" err="1" smtClean="0">
                          <a:solidFill>
                            <a:srgbClr val="660066"/>
                          </a:solidFill>
                          <a:effectLst/>
                          <a:latin typeface="Century Gothic"/>
                        </a:rPr>
                        <a:t>Matyas</a:t>
                      </a:r>
                      <a:r>
                        <a:rPr lang="fr-FR" sz="900" b="0" i="0" u="none" strike="noStrike" baseline="0" dirty="0" smtClean="0">
                          <a:solidFill>
                            <a:srgbClr val="660066"/>
                          </a:solidFill>
                          <a:effectLst/>
                          <a:latin typeface="Century Gothic"/>
                        </a:rPr>
                        <a:t> Pince Restaurant</a:t>
                      </a:r>
                      <a:endParaRPr lang="fr-FR" sz="900" b="0" i="0" u="none" strike="noStrike" dirty="0" smtClean="0">
                        <a:solidFill>
                          <a:srgbClr val="660066"/>
                        </a:solidFill>
                        <a:effectLst/>
                        <a:latin typeface="Century Gothic"/>
                      </a:endParaRPr>
                    </a:p>
                  </a:txBody>
                  <a:tcPr marL="8170" marR="8170" marT="8170" marB="0" anchor="ctr">
                    <a:solidFill>
                      <a:schemeClr val="accent4">
                        <a:lumMod val="20000"/>
                        <a:lumOff val="80000"/>
                      </a:schemeClr>
                    </a:solidFill>
                  </a:tcPr>
                </a:tc>
                <a:extLst>
                  <a:ext uri="{0D108BD9-81ED-4DB2-BD59-A6C34878D82A}">
                    <a16:rowId xmlns="" xmlns:a16="http://schemas.microsoft.com/office/drawing/2014/main" val="10002"/>
                  </a:ext>
                </a:extLst>
              </a:tr>
              <a:tr h="1014107">
                <a:tc>
                  <a:txBody>
                    <a:bodyPr/>
                    <a:lstStyle/>
                    <a:p>
                      <a:pPr algn="ctr" fontAlgn="ctr"/>
                      <a:r>
                        <a:rPr lang="fr-FR" sz="900" b="1" u="none" strike="noStrike" dirty="0" smtClean="0">
                          <a:solidFill>
                            <a:schemeClr val="bg1"/>
                          </a:solidFill>
                          <a:effectLst/>
                          <a:latin typeface="Century Gothic" panose="020B0502020202020204" pitchFamily="34" charset="0"/>
                        </a:rPr>
                        <a:t>Samedi 25 mars 2017</a:t>
                      </a:r>
                      <a:endParaRPr lang="fr-FR" sz="900" b="1" i="0" u="none" strike="noStrike" dirty="0">
                        <a:solidFill>
                          <a:schemeClr val="bg1"/>
                        </a:solidFill>
                        <a:effectLst/>
                        <a:latin typeface="Century Gothic" panose="020B0502020202020204" pitchFamily="34" charset="0"/>
                      </a:endParaRPr>
                    </a:p>
                  </a:txBody>
                  <a:tcPr marL="8170" marR="8170" marT="8170" marB="0" anchor="ctr">
                    <a:solidFill>
                      <a:srgbClr val="660066"/>
                    </a:solidFill>
                  </a:tcPr>
                </a:tc>
                <a:tc>
                  <a:txBody>
                    <a:bodyPr/>
                    <a:lstStyle/>
                    <a:p>
                      <a:pPr algn="ctr" fontAlgn="ctr"/>
                      <a:r>
                        <a:rPr lang="fr-FR" sz="900" b="0" i="0" u="none" strike="noStrike" dirty="0" smtClean="0">
                          <a:solidFill>
                            <a:srgbClr val="660066"/>
                          </a:solidFill>
                          <a:effectLst/>
                          <a:latin typeface="Century Gothic"/>
                        </a:rPr>
                        <a:t>Petit déjeuner à l’hôtel</a:t>
                      </a:r>
                    </a:p>
                    <a:p>
                      <a:pPr algn="ctr" fontAlgn="ctr"/>
                      <a:endParaRPr lang="fr-FR" sz="900" b="0" i="0" u="none" strike="noStrike" dirty="0" smtClean="0">
                        <a:solidFill>
                          <a:srgbClr val="660066"/>
                        </a:solidFill>
                        <a:effectLst/>
                        <a:latin typeface="Century Gothic"/>
                      </a:endParaRPr>
                    </a:p>
                    <a:p>
                      <a:pPr algn="ctr" fontAlgn="ctr"/>
                      <a:r>
                        <a:rPr lang="fr-FR" sz="900" b="1" i="0" u="none" strike="noStrike" baseline="0" dirty="0" smtClean="0">
                          <a:solidFill>
                            <a:srgbClr val="660066"/>
                          </a:solidFill>
                          <a:effectLst/>
                          <a:latin typeface="+mn-lt"/>
                        </a:rPr>
                        <a:t>09h30 </a:t>
                      </a:r>
                      <a:r>
                        <a:rPr lang="fr-FR" sz="900" b="0" i="0" u="none" strike="noStrike" baseline="0" dirty="0" smtClean="0">
                          <a:solidFill>
                            <a:srgbClr val="660066"/>
                          </a:solidFill>
                          <a:effectLst/>
                          <a:latin typeface="+mn-lt"/>
                        </a:rPr>
                        <a:t>–  Début des plénières et ateliers</a:t>
                      </a:r>
                    </a:p>
                  </a:txBody>
                  <a:tcPr marL="8170" marR="8170" marT="8170" marB="0" anchor="ctr">
                    <a:solidFill>
                      <a:schemeClr val="accent4">
                        <a:lumMod val="20000"/>
                        <a:lumOff val="80000"/>
                      </a:schemeClr>
                    </a:solidFill>
                  </a:tcPr>
                </a:tc>
                <a:tc>
                  <a:txBody>
                    <a:bodyPr/>
                    <a:lstStyle/>
                    <a:p>
                      <a:pPr algn="ctr" fontAlgn="ctr"/>
                      <a:r>
                        <a:rPr lang="fr-FR" sz="900" b="1" i="0" u="none" strike="noStrike" dirty="0" smtClean="0">
                          <a:solidFill>
                            <a:srgbClr val="660066"/>
                          </a:solidFill>
                          <a:effectLst/>
                          <a:latin typeface="Century Gothic"/>
                        </a:rPr>
                        <a:t>13h00 </a:t>
                      </a:r>
                      <a:r>
                        <a:rPr lang="fr-FR" sz="900" b="0" i="0" u="none" strike="noStrike" dirty="0" smtClean="0">
                          <a:solidFill>
                            <a:srgbClr val="660066"/>
                          </a:solidFill>
                          <a:effectLst/>
                          <a:latin typeface="Century Gothic"/>
                        </a:rPr>
                        <a:t>- Déjeuner à l’hôtel</a:t>
                      </a:r>
                      <a:endParaRPr lang="fr-FR" sz="900" b="0" i="0" u="none" strike="noStrike" dirty="0">
                        <a:solidFill>
                          <a:srgbClr val="660066"/>
                        </a:solidFill>
                        <a:effectLst/>
                        <a:latin typeface="Century Gothic"/>
                      </a:endParaRPr>
                    </a:p>
                  </a:txBody>
                  <a:tcPr marL="8170" marR="8170" marT="8170" marB="0" anchor="ctr">
                    <a:solidFill>
                      <a:schemeClr val="accent4">
                        <a:lumMod val="20000"/>
                        <a:lumOff val="80000"/>
                      </a:schemeClr>
                    </a:solidFill>
                  </a:tcPr>
                </a:tc>
                <a:tc>
                  <a:txBody>
                    <a:bodyPr/>
                    <a:lstStyle/>
                    <a:p>
                      <a:pPr algn="ctr" fontAlgn="ctr"/>
                      <a:r>
                        <a:rPr lang="fr-FR" sz="900" b="1" i="0" u="none" strike="noStrike" dirty="0" smtClean="0">
                          <a:solidFill>
                            <a:srgbClr val="660066"/>
                          </a:solidFill>
                          <a:effectLst/>
                          <a:latin typeface="Century Gothic"/>
                        </a:rPr>
                        <a:t>14h30</a:t>
                      </a:r>
                      <a:r>
                        <a:rPr lang="fr-FR" sz="900" b="0" i="0" u="none" strike="noStrike" baseline="0" dirty="0" smtClean="0">
                          <a:solidFill>
                            <a:srgbClr val="660066"/>
                          </a:solidFill>
                          <a:effectLst/>
                          <a:latin typeface="Century Gothic"/>
                        </a:rPr>
                        <a:t> – </a:t>
                      </a:r>
                      <a:r>
                        <a:rPr lang="fr-FR" sz="900" b="0" i="0" u="none" strike="noStrike" dirty="0" smtClean="0">
                          <a:solidFill>
                            <a:srgbClr val="660066"/>
                          </a:solidFill>
                          <a:effectLst/>
                          <a:latin typeface="Century Gothic"/>
                        </a:rPr>
                        <a:t>Visite guidée de Budapest</a:t>
                      </a:r>
                      <a:endParaRPr lang="fr-FR" sz="900" b="0" i="0" u="sng" strike="noStrike" dirty="0">
                        <a:solidFill>
                          <a:srgbClr val="660066"/>
                        </a:solidFill>
                        <a:effectLst/>
                        <a:latin typeface="Century Gothic"/>
                      </a:endParaRPr>
                    </a:p>
                  </a:txBody>
                  <a:tcPr marL="8170" marR="8170" marT="8170" marB="0" anchor="ctr">
                    <a:solidFill>
                      <a:schemeClr val="accent4">
                        <a:lumMod val="20000"/>
                        <a:lumOff val="80000"/>
                      </a:schemeClr>
                    </a:solidFill>
                  </a:tcPr>
                </a:tc>
                <a:tc>
                  <a:txBody>
                    <a:bodyPr/>
                    <a:lstStyle/>
                    <a:p>
                      <a:pPr algn="ctr" fontAlgn="ctr"/>
                      <a:r>
                        <a:rPr lang="fr-FR" sz="900" b="1" i="0" u="none" strike="noStrike" dirty="0" smtClean="0">
                          <a:solidFill>
                            <a:srgbClr val="660066"/>
                          </a:solidFill>
                          <a:effectLst/>
                          <a:latin typeface="Century Gothic"/>
                        </a:rPr>
                        <a:t>20h00</a:t>
                      </a:r>
                      <a:r>
                        <a:rPr lang="fr-FR" sz="900" b="0" i="0" u="none" strike="noStrike" dirty="0" smtClean="0">
                          <a:solidFill>
                            <a:srgbClr val="660066"/>
                          </a:solidFill>
                          <a:effectLst/>
                          <a:latin typeface="Century Gothic"/>
                        </a:rPr>
                        <a:t> – Soirée de gala à </a:t>
                      </a:r>
                      <a:r>
                        <a:rPr lang="fr-FR" sz="900" b="0" i="0" u="none" strike="noStrike" dirty="0" err="1" smtClean="0">
                          <a:solidFill>
                            <a:srgbClr val="660066"/>
                          </a:solidFill>
                          <a:effectLst/>
                          <a:latin typeface="Century Gothic"/>
                        </a:rPr>
                        <a:t>Gerbeaud</a:t>
                      </a:r>
                      <a:r>
                        <a:rPr lang="fr-FR" sz="900" b="0" i="0" u="none" strike="noStrike" dirty="0" smtClean="0">
                          <a:solidFill>
                            <a:srgbClr val="660066"/>
                          </a:solidFill>
                          <a:effectLst/>
                          <a:latin typeface="Century Gothic"/>
                        </a:rPr>
                        <a:t> House</a:t>
                      </a:r>
                    </a:p>
                  </a:txBody>
                  <a:tcPr marL="8170" marR="8170" marT="8170" marB="0" anchor="ctr">
                    <a:solidFill>
                      <a:schemeClr val="accent4">
                        <a:lumMod val="20000"/>
                        <a:lumOff val="80000"/>
                      </a:schemeClr>
                    </a:solidFill>
                  </a:tcPr>
                </a:tc>
                <a:extLst>
                  <a:ext uri="{0D108BD9-81ED-4DB2-BD59-A6C34878D82A}">
                    <a16:rowId xmlns="" xmlns:a16="http://schemas.microsoft.com/office/drawing/2014/main" val="10003"/>
                  </a:ext>
                </a:extLst>
              </a:tr>
              <a:tr h="251084">
                <a:tc>
                  <a:txBody>
                    <a:bodyPr/>
                    <a:lstStyle/>
                    <a:p>
                      <a:pPr algn="ctr" fontAlgn="ctr"/>
                      <a:r>
                        <a:rPr lang="fr-FR" sz="900" b="1" i="0" u="none" strike="noStrike" dirty="0" smtClean="0">
                          <a:solidFill>
                            <a:schemeClr val="bg1"/>
                          </a:solidFill>
                          <a:effectLst/>
                          <a:latin typeface="Century Gothic" panose="020B0502020202020204" pitchFamily="34" charset="0"/>
                        </a:rPr>
                        <a:t>Dimanche</a:t>
                      </a:r>
                      <a:r>
                        <a:rPr lang="fr-FR" sz="900" b="1" i="0" u="none" strike="noStrike" baseline="0" dirty="0" smtClean="0">
                          <a:solidFill>
                            <a:schemeClr val="bg1"/>
                          </a:solidFill>
                          <a:effectLst/>
                          <a:latin typeface="Century Gothic" panose="020B0502020202020204" pitchFamily="34" charset="0"/>
                        </a:rPr>
                        <a:t> 26 mars 2017</a:t>
                      </a:r>
                      <a:endParaRPr lang="fr-FR" sz="900" b="1" i="0" u="none" strike="noStrike" dirty="0">
                        <a:solidFill>
                          <a:schemeClr val="bg1"/>
                        </a:solidFill>
                        <a:effectLst/>
                        <a:latin typeface="Century Gothic" panose="020B0502020202020204" pitchFamily="34" charset="0"/>
                      </a:endParaRPr>
                    </a:p>
                  </a:txBody>
                  <a:tcPr marL="8170" marR="8170" marT="8170" marB="0" anchor="ctr">
                    <a:solidFill>
                      <a:srgbClr val="660066"/>
                    </a:solidFill>
                  </a:tcPr>
                </a:tc>
                <a:tc>
                  <a:txBody>
                    <a:bodyPr/>
                    <a:lstStyle/>
                    <a:p>
                      <a:pPr algn="ctr" fontAlgn="ctr"/>
                      <a:r>
                        <a:rPr lang="fr-FR" sz="900" b="0" i="0" u="none" strike="noStrike" dirty="0" smtClean="0">
                          <a:solidFill>
                            <a:srgbClr val="660066"/>
                          </a:solidFill>
                          <a:effectLst/>
                          <a:latin typeface="Century Gothic" panose="020B0502020202020204" pitchFamily="34" charset="0"/>
                        </a:rPr>
                        <a:t>Petit déjeuner à l’hôtel</a:t>
                      </a:r>
                      <a:endParaRPr lang="fr-FR" sz="900" b="0" i="0" u="none" strike="noStrike" dirty="0">
                        <a:solidFill>
                          <a:srgbClr val="660066"/>
                        </a:solidFill>
                        <a:effectLst/>
                        <a:latin typeface="Century Gothic" panose="020B0502020202020204" pitchFamily="34" charset="0"/>
                      </a:endParaRPr>
                    </a:p>
                  </a:txBody>
                  <a:tcPr marL="8170" marR="8170" marT="8170" marB="0" anchor="ctr">
                    <a:solidFill>
                      <a:schemeClr val="accent4">
                        <a:lumMod val="20000"/>
                        <a:lumOff val="80000"/>
                      </a:schemeClr>
                    </a:solidFill>
                  </a:tcPr>
                </a:tc>
                <a:tc gridSpan="3">
                  <a:txBody>
                    <a:bodyPr/>
                    <a:lstStyle/>
                    <a:p>
                      <a:pPr algn="ctr" fontAlgn="ctr"/>
                      <a:r>
                        <a:rPr lang="fr-FR" sz="900" b="0" i="0" u="none" strike="noStrike" dirty="0" smtClean="0">
                          <a:solidFill>
                            <a:srgbClr val="660066"/>
                          </a:solidFill>
                          <a:effectLst/>
                          <a:latin typeface="Century Gothic" panose="020B0502020202020204" pitchFamily="34" charset="0"/>
                        </a:rPr>
                        <a:t>CHECK-OUT ET DEPART</a:t>
                      </a:r>
                      <a:r>
                        <a:rPr lang="fr-FR" sz="900" b="0" i="0" u="none" strike="noStrike" baseline="0" dirty="0" smtClean="0">
                          <a:solidFill>
                            <a:srgbClr val="660066"/>
                          </a:solidFill>
                          <a:effectLst/>
                          <a:latin typeface="Century Gothic" panose="020B0502020202020204" pitchFamily="34" charset="0"/>
                        </a:rPr>
                        <a:t> DE L’HOTEL</a:t>
                      </a:r>
                      <a:endParaRPr lang="fr-FR" sz="900" b="0" i="0" u="none" strike="noStrike" dirty="0">
                        <a:solidFill>
                          <a:srgbClr val="660066"/>
                        </a:solidFill>
                        <a:effectLst/>
                        <a:latin typeface="Century Gothic" panose="020B0502020202020204" pitchFamily="34" charset="0"/>
                      </a:endParaRPr>
                    </a:p>
                  </a:txBody>
                  <a:tcPr marL="8170" marR="8170" marT="8170" marB="0" anchor="ctr">
                    <a:solidFill>
                      <a:schemeClr val="accent4">
                        <a:lumMod val="20000"/>
                        <a:lumOff val="80000"/>
                      </a:schemeClr>
                    </a:solidFill>
                  </a:tcPr>
                </a:tc>
                <a:tc hMerge="1">
                  <a:txBody>
                    <a:bodyPr/>
                    <a:lstStyle/>
                    <a:p>
                      <a:pPr algn="ctr" fontAlgn="ctr"/>
                      <a:endParaRPr lang="fr-FR" sz="1000" b="0" i="0" u="none" strike="noStrike" dirty="0">
                        <a:solidFill>
                          <a:srgbClr val="660066"/>
                        </a:solidFill>
                        <a:effectLst/>
                        <a:latin typeface="Century Gothic" panose="020B0502020202020204" pitchFamily="34" charset="0"/>
                      </a:endParaRPr>
                    </a:p>
                  </a:txBody>
                  <a:tcPr marL="8170" marR="8170" marT="8170" marB="0" anchor="ctr">
                    <a:solidFill>
                      <a:schemeClr val="accent4">
                        <a:lumMod val="20000"/>
                        <a:lumOff val="80000"/>
                      </a:schemeClr>
                    </a:solidFill>
                  </a:tcPr>
                </a:tc>
                <a:tc hMerge="1">
                  <a:txBody>
                    <a:bodyPr/>
                    <a:lstStyle/>
                    <a:p>
                      <a:pPr algn="ctr" fontAlgn="ctr"/>
                      <a:endParaRPr lang="fr-FR" sz="1000" b="0" i="0" u="none" strike="noStrike" dirty="0">
                        <a:solidFill>
                          <a:srgbClr val="660066"/>
                        </a:solidFill>
                        <a:effectLst/>
                        <a:latin typeface="Century Gothic" panose="020B0502020202020204" pitchFamily="34" charset="0"/>
                      </a:endParaRPr>
                    </a:p>
                  </a:txBody>
                  <a:tcPr marL="8170" marR="8170" marT="8170" marB="0" anchor="ctr">
                    <a:solidFill>
                      <a:schemeClr val="accent4">
                        <a:lumMod val="20000"/>
                        <a:lumOff val="80000"/>
                      </a:schemeClr>
                    </a:solidFill>
                  </a:tcPr>
                </a:tc>
                <a:extLst>
                  <a:ext uri="{0D108BD9-81ED-4DB2-BD59-A6C34878D82A}">
                    <a16:rowId xmlns="" xmlns:a16="http://schemas.microsoft.com/office/drawing/2014/main" val="10004"/>
                  </a:ext>
                </a:extLst>
              </a:tr>
            </a:tbl>
          </a:graphicData>
        </a:graphic>
      </p:graphicFrame>
      <p:sp>
        <p:nvSpPr>
          <p:cNvPr id="7" name="Rectangle 6"/>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8" name="Rectangle 7"/>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9" name="Rectangle 8"/>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0" name="ZoneTexte 9"/>
          <p:cNvSpPr txBox="1"/>
          <p:nvPr/>
        </p:nvSpPr>
        <p:spPr>
          <a:xfrm>
            <a:off x="86369" y="249114"/>
            <a:ext cx="4376449" cy="461665"/>
          </a:xfrm>
          <a:prstGeom prst="rect">
            <a:avLst/>
          </a:prstGeom>
          <a:noFill/>
        </p:spPr>
        <p:txBody>
          <a:bodyPr wrap="square" rtlCol="0" anchor="ctr">
            <a:spAutoFit/>
          </a:bodyPr>
          <a:lstStyle/>
          <a:p>
            <a:r>
              <a:rPr lang="fr-FR" sz="2400" dirty="0">
                <a:solidFill>
                  <a:schemeClr val="bg1"/>
                </a:solidFill>
                <a:latin typeface="Century Gothic"/>
                <a:cs typeface="Century Gothic"/>
              </a:rPr>
              <a:t>RAPPEL DES DONNEES</a:t>
            </a:r>
          </a:p>
        </p:txBody>
      </p:sp>
      <p:sp>
        <p:nvSpPr>
          <p:cNvPr id="11" name="Rectangle 10"/>
          <p:cNvSpPr/>
          <p:nvPr/>
        </p:nvSpPr>
        <p:spPr>
          <a:xfrm>
            <a:off x="0" y="279400"/>
            <a:ext cx="5652120"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400" dirty="0" smtClean="0">
                <a:solidFill>
                  <a:schemeClr val="bg1"/>
                </a:solidFill>
                <a:latin typeface="Century Gothic" panose="020B0502020202020204" pitchFamily="34" charset="0"/>
              </a:rPr>
              <a:t>PROGRAMME GENERAL</a:t>
            </a:r>
            <a:endParaRPr lang="fr-FR"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462188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Rectangle 6"/>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8" name="Rectangle 7"/>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9" name="Rectangle 8"/>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0" name="ZoneTexte 9"/>
          <p:cNvSpPr txBox="1"/>
          <p:nvPr/>
        </p:nvSpPr>
        <p:spPr>
          <a:xfrm>
            <a:off x="86369" y="249114"/>
            <a:ext cx="4376449" cy="461665"/>
          </a:xfrm>
          <a:prstGeom prst="rect">
            <a:avLst/>
          </a:prstGeom>
          <a:noFill/>
        </p:spPr>
        <p:txBody>
          <a:bodyPr wrap="square" rtlCol="0" anchor="ctr">
            <a:spAutoFit/>
          </a:bodyPr>
          <a:lstStyle/>
          <a:p>
            <a:r>
              <a:rPr lang="fr-FR" sz="2400" dirty="0">
                <a:solidFill>
                  <a:schemeClr val="bg1"/>
                </a:solidFill>
                <a:latin typeface="Century Gothic"/>
                <a:cs typeface="Century Gothic"/>
              </a:rPr>
              <a:t>RAPPEL DES DONNEES</a:t>
            </a:r>
          </a:p>
        </p:txBody>
      </p:sp>
      <p:sp>
        <p:nvSpPr>
          <p:cNvPr id="11" name="Rectangle 10"/>
          <p:cNvSpPr/>
          <p:nvPr/>
        </p:nvSpPr>
        <p:spPr>
          <a:xfrm>
            <a:off x="0" y="279400"/>
            <a:ext cx="5652120"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400" dirty="0" smtClean="0">
                <a:solidFill>
                  <a:schemeClr val="bg1"/>
                </a:solidFill>
                <a:latin typeface="Century Gothic" panose="020B0502020202020204" pitchFamily="34" charset="0"/>
              </a:rPr>
              <a:t>PROGRAMME DES TRAVAUX </a:t>
            </a:r>
            <a:r>
              <a:rPr lang="fr-FR" sz="1600" dirty="0" smtClean="0">
                <a:solidFill>
                  <a:schemeClr val="bg1"/>
                </a:solidFill>
                <a:latin typeface="Century Gothic" panose="020B0502020202020204" pitchFamily="34" charset="0"/>
              </a:rPr>
              <a:t>(1/4)</a:t>
            </a:r>
            <a:endParaRPr lang="fr-FR" sz="1600" dirty="0">
              <a:solidFill>
                <a:schemeClr val="bg1"/>
              </a:solidFill>
              <a:latin typeface="Century Gothic" panose="020B0502020202020204" pitchFamily="34" charset="0"/>
            </a:endParaRPr>
          </a:p>
        </p:txBody>
      </p:sp>
      <p:pic>
        <p:nvPicPr>
          <p:cNvPr id="12" name="Picture 2" descr="Retour à l'accue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8484" y="179368"/>
            <a:ext cx="1112485" cy="53141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303891" y="915566"/>
            <a:ext cx="8120835" cy="295465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600" b="1" dirty="0" smtClean="0">
                <a:solidFill>
                  <a:srgbClr val="932F79"/>
                </a:solidFill>
                <a:latin typeface="Century Gothic" panose="020B0502020202020204" pitchFamily="34" charset="0"/>
              </a:rPr>
              <a:t>VENDREDI 24 MARS 2017</a:t>
            </a:r>
          </a:p>
          <a:p>
            <a:pPr algn="just"/>
            <a:endParaRPr lang="fr-FR" sz="300" dirty="0">
              <a:solidFill>
                <a:srgbClr val="932F79"/>
              </a:solidFill>
              <a:latin typeface="Century Gothic" panose="020B0502020202020204" pitchFamily="34" charset="0"/>
            </a:endParaRPr>
          </a:p>
          <a:p>
            <a:pPr algn="just"/>
            <a:endParaRPr lang="fr-FR" sz="1100" b="1" dirty="0" smtClean="0">
              <a:solidFill>
                <a:srgbClr val="932F79"/>
              </a:solidFill>
              <a:latin typeface="Century Gothic" panose="020B0502020202020204" pitchFamily="34" charset="0"/>
            </a:endParaRPr>
          </a:p>
          <a:p>
            <a:pPr algn="just"/>
            <a:endParaRPr lang="fr-FR" sz="1100" b="1" dirty="0">
              <a:solidFill>
                <a:srgbClr val="932F79"/>
              </a:solidFill>
              <a:latin typeface="Century Gothic" panose="020B0502020202020204" pitchFamily="34" charset="0"/>
            </a:endParaRPr>
          </a:p>
          <a:p>
            <a:pPr algn="just"/>
            <a:r>
              <a:rPr lang="fr-FR" sz="1100" b="1" dirty="0" smtClean="0">
                <a:solidFill>
                  <a:srgbClr val="932F79"/>
                </a:solidFill>
                <a:latin typeface="Century Gothic" panose="020B0502020202020204" pitchFamily="34" charset="0"/>
              </a:rPr>
              <a:t>09H00</a:t>
            </a:r>
            <a:r>
              <a:rPr lang="fr-FR" sz="1100" dirty="0" smtClean="0">
                <a:solidFill>
                  <a:srgbClr val="932F79"/>
                </a:solidFill>
                <a:latin typeface="Century Gothic" panose="020B0502020202020204" pitchFamily="34" charset="0"/>
              </a:rPr>
              <a:t>		</a:t>
            </a:r>
            <a:r>
              <a:rPr lang="fr-FR" sz="1100" b="1" dirty="0" smtClean="0">
                <a:solidFill>
                  <a:srgbClr val="932F79"/>
                </a:solidFill>
                <a:latin typeface="Century Gothic" panose="020B0502020202020204" pitchFamily="34" charset="0"/>
              </a:rPr>
              <a:t>SALLE PLENIERE</a:t>
            </a:r>
          </a:p>
          <a:p>
            <a:pPr algn="just"/>
            <a:r>
              <a:rPr lang="fr-FR" sz="1100" dirty="0">
                <a:solidFill>
                  <a:srgbClr val="932F79"/>
                </a:solidFill>
                <a:latin typeface="Century Gothic" panose="020B0502020202020204" pitchFamily="34" charset="0"/>
              </a:rPr>
              <a:t>	</a:t>
            </a:r>
            <a:r>
              <a:rPr lang="fr-FR" sz="1100" dirty="0" smtClean="0">
                <a:solidFill>
                  <a:srgbClr val="932F79"/>
                </a:solidFill>
                <a:latin typeface="Century Gothic" panose="020B0502020202020204" pitchFamily="34" charset="0"/>
              </a:rPr>
              <a:t>	Présentation des travaux du LAB’S 2016</a:t>
            </a:r>
          </a:p>
          <a:p>
            <a:pPr algn="just"/>
            <a:r>
              <a:rPr lang="fr-FR" sz="1100" dirty="0" smtClean="0">
                <a:solidFill>
                  <a:srgbClr val="932F79"/>
                </a:solidFill>
                <a:latin typeface="Century Gothic" panose="020B0502020202020204" pitchFamily="34" charset="0"/>
              </a:rPr>
              <a:t>		Bilan d’action du bureau actuel sur les 3 ans</a:t>
            </a:r>
          </a:p>
          <a:p>
            <a:pPr algn="just"/>
            <a:r>
              <a:rPr lang="fr-FR" sz="1100" dirty="0">
                <a:solidFill>
                  <a:srgbClr val="932F79"/>
                </a:solidFill>
                <a:latin typeface="Century Gothic" panose="020B0502020202020204" pitchFamily="34" charset="0"/>
              </a:rPr>
              <a:t>	</a:t>
            </a:r>
            <a:r>
              <a:rPr lang="fr-FR" sz="1100" dirty="0" smtClean="0">
                <a:solidFill>
                  <a:srgbClr val="932F79"/>
                </a:solidFill>
                <a:latin typeface="Century Gothic" panose="020B0502020202020204" pitchFamily="34" charset="0"/>
              </a:rPr>
              <a:t>	Appels à candidature</a:t>
            </a:r>
          </a:p>
          <a:p>
            <a:pPr algn="just"/>
            <a:r>
              <a:rPr lang="fr-FR" sz="1100" dirty="0">
                <a:solidFill>
                  <a:srgbClr val="932F79"/>
                </a:solidFill>
                <a:latin typeface="Century Gothic" panose="020B0502020202020204" pitchFamily="34" charset="0"/>
              </a:rPr>
              <a:t>	</a:t>
            </a:r>
            <a:r>
              <a:rPr lang="fr-FR" sz="1100" dirty="0" smtClean="0">
                <a:solidFill>
                  <a:srgbClr val="932F79"/>
                </a:solidFill>
                <a:latin typeface="Century Gothic" panose="020B0502020202020204" pitchFamily="34" charset="0"/>
              </a:rPr>
              <a:t>	Mot de bienvenue de la Direction de SECIB</a:t>
            </a:r>
          </a:p>
          <a:p>
            <a:pPr algn="just"/>
            <a:endParaRPr lang="fr-FR" sz="800" dirty="0">
              <a:solidFill>
                <a:srgbClr val="932F79"/>
              </a:solidFill>
              <a:latin typeface="Century Gothic" panose="020B0502020202020204" pitchFamily="34" charset="0"/>
            </a:endParaRPr>
          </a:p>
          <a:p>
            <a:pPr algn="just"/>
            <a:endParaRPr lang="fr-FR" sz="800" b="1" dirty="0">
              <a:solidFill>
                <a:srgbClr val="932F79"/>
              </a:solidFill>
              <a:latin typeface="Century Gothic" panose="020B0502020202020204" pitchFamily="34" charset="0"/>
            </a:endParaRPr>
          </a:p>
          <a:p>
            <a:pPr algn="just"/>
            <a:r>
              <a:rPr lang="fr-FR" sz="1100" b="1" dirty="0" smtClean="0">
                <a:solidFill>
                  <a:srgbClr val="932F79"/>
                </a:solidFill>
                <a:latin typeface="Century Gothic" panose="020B0502020202020204" pitchFamily="34" charset="0"/>
              </a:rPr>
              <a:t>10H30		SALLE PLENIERE</a:t>
            </a:r>
          </a:p>
          <a:p>
            <a:pPr lvl="0" algn="just"/>
            <a:r>
              <a:rPr lang="fr-FR" sz="1100" b="1" dirty="0" smtClean="0">
                <a:solidFill>
                  <a:srgbClr val="932F79"/>
                </a:solidFill>
                <a:latin typeface="Century Gothic" panose="020B0502020202020204" pitchFamily="34" charset="0"/>
              </a:rPr>
              <a:t>		</a:t>
            </a:r>
            <a:r>
              <a:rPr lang="fr-FR" sz="1100" dirty="0" smtClean="0">
                <a:solidFill>
                  <a:srgbClr val="932F79"/>
                </a:solidFill>
                <a:latin typeface="Century Gothic" panose="020B0502020202020204" pitchFamily="34" charset="0"/>
              </a:rPr>
              <a:t>Présentation de SECIB Expert </a:t>
            </a:r>
            <a:r>
              <a:rPr lang="fr-FR" sz="1100" dirty="0" smtClean="0">
                <a:solidFill>
                  <a:srgbClr val="932F79"/>
                </a:solidFill>
                <a:latin typeface="Century Gothic" panose="020B0502020202020204" pitchFamily="34" charset="0"/>
              </a:rPr>
              <a:t>NEO</a:t>
            </a:r>
            <a:endParaRPr lang="fr-FR" sz="1100" dirty="0" smtClean="0">
              <a:solidFill>
                <a:srgbClr val="932F79"/>
              </a:solidFill>
              <a:latin typeface="Century Gothic" panose="020B0502020202020204" pitchFamily="34" charset="0"/>
            </a:endParaRPr>
          </a:p>
          <a:p>
            <a:pPr lvl="0" algn="just"/>
            <a:r>
              <a:rPr lang="fr-FR" sz="1100" dirty="0">
                <a:solidFill>
                  <a:srgbClr val="932F79"/>
                </a:solidFill>
                <a:latin typeface="Century Gothic" panose="020B0502020202020204" pitchFamily="34" charset="0"/>
              </a:rPr>
              <a:t>	</a:t>
            </a:r>
            <a:r>
              <a:rPr lang="fr-FR" sz="1100" dirty="0" smtClean="0">
                <a:solidFill>
                  <a:srgbClr val="932F79"/>
                </a:solidFill>
                <a:latin typeface="Century Gothic" panose="020B0502020202020204" pitchFamily="34" charset="0"/>
              </a:rPr>
              <a:t>	</a:t>
            </a:r>
            <a:endParaRPr lang="fr-FR" sz="1100" dirty="0">
              <a:solidFill>
                <a:srgbClr val="932F79"/>
              </a:solidFill>
              <a:latin typeface="Century Gothic" panose="020B0502020202020204" pitchFamily="34" charset="0"/>
            </a:endParaRPr>
          </a:p>
          <a:p>
            <a:pPr algn="just"/>
            <a:r>
              <a:rPr lang="fr-FR" sz="1100" b="1" dirty="0">
                <a:solidFill>
                  <a:srgbClr val="932F79"/>
                </a:solidFill>
                <a:latin typeface="Century Gothic" panose="020B0502020202020204" pitchFamily="34" charset="0"/>
              </a:rPr>
              <a:t>11h30		QUESTIONS – REPONSES</a:t>
            </a:r>
          </a:p>
          <a:p>
            <a:pPr algn="just"/>
            <a:endParaRPr lang="fr-FR" sz="800" dirty="0" smtClean="0">
              <a:solidFill>
                <a:srgbClr val="932F79"/>
              </a:solidFill>
              <a:latin typeface="Century Gothic" panose="020B0502020202020204" pitchFamily="34" charset="0"/>
            </a:endParaRPr>
          </a:p>
          <a:p>
            <a:pPr algn="just"/>
            <a:r>
              <a:rPr lang="fr-FR" sz="1100" b="1" dirty="0" smtClean="0">
                <a:solidFill>
                  <a:srgbClr val="932F79"/>
                </a:solidFill>
                <a:latin typeface="Century Gothic" panose="020B0502020202020204" pitchFamily="34" charset="0"/>
              </a:rPr>
              <a:t>12H30</a:t>
            </a:r>
            <a:r>
              <a:rPr lang="fr-FR" sz="1100" dirty="0">
                <a:solidFill>
                  <a:srgbClr val="932F79"/>
                </a:solidFill>
                <a:latin typeface="Century Gothic" panose="020B0502020202020204" pitchFamily="34" charset="0"/>
              </a:rPr>
              <a:t>		</a:t>
            </a:r>
            <a:r>
              <a:rPr lang="fr-FR" sz="1100" b="1" dirty="0">
                <a:solidFill>
                  <a:srgbClr val="932F79"/>
                </a:solidFill>
                <a:latin typeface="Century Gothic" panose="020B0502020202020204" pitchFamily="34" charset="0"/>
              </a:rPr>
              <a:t>DEJEUNER</a:t>
            </a:r>
          </a:p>
          <a:p>
            <a:pPr algn="just"/>
            <a:endParaRPr lang="fr-FR" sz="1100" dirty="0">
              <a:solidFill>
                <a:srgbClr val="932F79"/>
              </a:solidFill>
              <a:latin typeface="Century Gothic" panose="020B0502020202020204" pitchFamily="34" charset="0"/>
            </a:endParaRPr>
          </a:p>
        </p:txBody>
      </p:sp>
    </p:spTree>
    <p:extLst>
      <p:ext uri="{BB962C8B-B14F-4D97-AF65-F5344CB8AC3E}">
        <p14:creationId xmlns:p14="http://schemas.microsoft.com/office/powerpoint/2010/main" val="29654279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5884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Rectangle 6"/>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8" name="Rectangle 7"/>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9" name="Rectangle 8"/>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0" name="ZoneTexte 9"/>
          <p:cNvSpPr txBox="1"/>
          <p:nvPr/>
        </p:nvSpPr>
        <p:spPr>
          <a:xfrm>
            <a:off x="86369" y="249114"/>
            <a:ext cx="4376449" cy="461665"/>
          </a:xfrm>
          <a:prstGeom prst="rect">
            <a:avLst/>
          </a:prstGeom>
          <a:noFill/>
        </p:spPr>
        <p:txBody>
          <a:bodyPr wrap="square" rtlCol="0" anchor="ctr">
            <a:spAutoFit/>
          </a:bodyPr>
          <a:lstStyle/>
          <a:p>
            <a:r>
              <a:rPr lang="fr-FR" sz="2400" dirty="0">
                <a:solidFill>
                  <a:schemeClr val="bg1"/>
                </a:solidFill>
                <a:latin typeface="Century Gothic"/>
                <a:cs typeface="Century Gothic"/>
              </a:rPr>
              <a:t>RAPPEL DES DONNEES</a:t>
            </a:r>
          </a:p>
        </p:txBody>
      </p:sp>
      <p:sp>
        <p:nvSpPr>
          <p:cNvPr id="11" name="Rectangle 10"/>
          <p:cNvSpPr/>
          <p:nvPr/>
        </p:nvSpPr>
        <p:spPr>
          <a:xfrm>
            <a:off x="0" y="279400"/>
            <a:ext cx="5652120"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400" dirty="0" smtClean="0">
                <a:solidFill>
                  <a:schemeClr val="bg1"/>
                </a:solidFill>
                <a:latin typeface="Century Gothic" panose="020B0502020202020204" pitchFamily="34" charset="0"/>
              </a:rPr>
              <a:t>PROGRAMME DES TRAVAUX </a:t>
            </a:r>
            <a:r>
              <a:rPr lang="fr-FR" sz="1600" dirty="0" smtClean="0">
                <a:solidFill>
                  <a:schemeClr val="bg1"/>
                </a:solidFill>
                <a:latin typeface="Century Gothic" panose="020B0502020202020204" pitchFamily="34" charset="0"/>
              </a:rPr>
              <a:t>(2/4)</a:t>
            </a:r>
            <a:endParaRPr lang="fr-FR" sz="1600" dirty="0">
              <a:solidFill>
                <a:schemeClr val="bg1"/>
              </a:solidFill>
              <a:latin typeface="Century Gothic" panose="020B0502020202020204" pitchFamily="34" charset="0"/>
            </a:endParaRPr>
          </a:p>
        </p:txBody>
      </p:sp>
      <p:pic>
        <p:nvPicPr>
          <p:cNvPr id="12" name="Picture 2" descr="Retour à l'accue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8484" y="179368"/>
            <a:ext cx="1112485" cy="53141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303891" y="1009054"/>
            <a:ext cx="8120835" cy="33085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fr-FR" sz="1100" b="1" dirty="0" smtClean="0">
                <a:solidFill>
                  <a:srgbClr val="932F79"/>
                </a:solidFill>
                <a:latin typeface="Century Gothic" panose="020B0502020202020204" pitchFamily="34" charset="0"/>
              </a:rPr>
              <a:t>14H00		REPRISE DES TRAVAUX</a:t>
            </a:r>
          </a:p>
          <a:p>
            <a:pPr algn="just"/>
            <a:r>
              <a:rPr lang="fr-FR" sz="1100" b="1" dirty="0" smtClean="0">
                <a:solidFill>
                  <a:srgbClr val="932F79"/>
                </a:solidFill>
                <a:latin typeface="Century Gothic" panose="020B0502020202020204" pitchFamily="34" charset="0"/>
              </a:rPr>
              <a:t>		</a:t>
            </a:r>
          </a:p>
          <a:p>
            <a:pPr algn="just"/>
            <a:r>
              <a:rPr lang="fr-FR" sz="1100" b="1" dirty="0">
                <a:solidFill>
                  <a:srgbClr val="932F79"/>
                </a:solidFill>
                <a:latin typeface="Century Gothic" panose="020B0502020202020204" pitchFamily="34" charset="0"/>
              </a:rPr>
              <a:t>	</a:t>
            </a:r>
            <a:r>
              <a:rPr lang="fr-FR" sz="1100" b="1" dirty="0" smtClean="0">
                <a:solidFill>
                  <a:srgbClr val="932F79"/>
                </a:solidFill>
                <a:latin typeface="Century Gothic" panose="020B0502020202020204" pitchFamily="34" charset="0"/>
              </a:rPr>
              <a:t>	SALLE PLENIERE </a:t>
            </a:r>
          </a:p>
          <a:p>
            <a:pPr algn="just"/>
            <a:r>
              <a:rPr lang="fr-FR" sz="1100" dirty="0" smtClean="0">
                <a:solidFill>
                  <a:srgbClr val="932F79"/>
                </a:solidFill>
                <a:latin typeface="Century Gothic" panose="020B0502020202020204" pitchFamily="34" charset="0"/>
              </a:rPr>
              <a:t>		Solutions </a:t>
            </a:r>
            <a:r>
              <a:rPr lang="fr-FR" sz="1100" dirty="0">
                <a:solidFill>
                  <a:srgbClr val="932F79"/>
                </a:solidFill>
                <a:latin typeface="Century Gothic" panose="020B0502020202020204" pitchFamily="34" charset="0"/>
              </a:rPr>
              <a:t>CRM SECIB &amp; MS DYNAMICS nouvel espace client. </a:t>
            </a:r>
          </a:p>
          <a:p>
            <a:pPr algn="just"/>
            <a:r>
              <a:rPr lang="fr-FR" sz="1100" dirty="0">
                <a:solidFill>
                  <a:srgbClr val="932F79"/>
                </a:solidFill>
                <a:latin typeface="Century Gothic" panose="020B0502020202020204" pitchFamily="34" charset="0"/>
              </a:rPr>
              <a:t>		Attention – durée de l’atelier : </a:t>
            </a:r>
            <a:r>
              <a:rPr lang="fr-FR" sz="1100" dirty="0" smtClean="0">
                <a:solidFill>
                  <a:srgbClr val="932F79"/>
                </a:solidFill>
                <a:latin typeface="Century Gothic" panose="020B0502020202020204" pitchFamily="34" charset="0"/>
              </a:rPr>
              <a:t>2h00 </a:t>
            </a:r>
            <a:endParaRPr lang="fr-FR" sz="1100" dirty="0">
              <a:solidFill>
                <a:srgbClr val="932F79"/>
              </a:solidFill>
              <a:latin typeface="Century Gothic" panose="020B0502020202020204" pitchFamily="34" charset="0"/>
            </a:endParaRPr>
          </a:p>
          <a:p>
            <a:pPr algn="just"/>
            <a:r>
              <a:rPr lang="fr-FR" sz="1100" b="1" dirty="0">
                <a:solidFill>
                  <a:srgbClr val="932F79"/>
                </a:solidFill>
                <a:latin typeface="Century Gothic" panose="020B0502020202020204" pitchFamily="34" charset="0"/>
              </a:rPr>
              <a:t>	</a:t>
            </a:r>
            <a:r>
              <a:rPr lang="fr-FR" sz="1100" b="1" dirty="0" smtClean="0">
                <a:solidFill>
                  <a:srgbClr val="932F79"/>
                </a:solidFill>
                <a:latin typeface="Century Gothic" panose="020B0502020202020204" pitchFamily="34" charset="0"/>
              </a:rPr>
              <a:t>	</a:t>
            </a:r>
          </a:p>
          <a:p>
            <a:pPr algn="just"/>
            <a:r>
              <a:rPr lang="fr-FR" sz="1100" b="1" dirty="0">
                <a:solidFill>
                  <a:srgbClr val="932F79"/>
                </a:solidFill>
                <a:latin typeface="Century Gothic" panose="020B0502020202020204" pitchFamily="34" charset="0"/>
              </a:rPr>
              <a:t>14H00		</a:t>
            </a:r>
            <a:r>
              <a:rPr lang="fr-FR" sz="1100" b="1" dirty="0" smtClean="0">
                <a:solidFill>
                  <a:srgbClr val="932F79"/>
                </a:solidFill>
                <a:latin typeface="Century Gothic" panose="020B0502020202020204" pitchFamily="34" charset="0"/>
              </a:rPr>
              <a:t>SALLE N°1 – L’avocat </a:t>
            </a:r>
            <a:r>
              <a:rPr lang="fr-FR" sz="1100" b="1" dirty="0">
                <a:solidFill>
                  <a:srgbClr val="932F79"/>
                </a:solidFill>
                <a:latin typeface="Century Gothic" panose="020B0502020202020204" pitchFamily="34" charset="0"/>
              </a:rPr>
              <a:t>en mobilité &amp; le business développement</a:t>
            </a:r>
          </a:p>
          <a:p>
            <a:pPr algn="just"/>
            <a:r>
              <a:rPr lang="fr-FR" sz="1100" dirty="0">
                <a:solidFill>
                  <a:srgbClr val="932F79"/>
                </a:solidFill>
                <a:latin typeface="Century Gothic" panose="020B0502020202020204" pitchFamily="34" charset="0"/>
              </a:rPr>
              <a:t>		Mobilité, Espace Client &amp; </a:t>
            </a:r>
            <a:r>
              <a:rPr lang="fr-FR" sz="1100" dirty="0" smtClean="0">
                <a:solidFill>
                  <a:srgbClr val="932F79"/>
                </a:solidFill>
                <a:latin typeface="Century Gothic" panose="020B0502020202020204" pitchFamily="34" charset="0"/>
              </a:rPr>
              <a:t>Référencement</a:t>
            </a:r>
            <a:endParaRPr lang="fr-FR" sz="1100" b="1" dirty="0" smtClean="0">
              <a:solidFill>
                <a:srgbClr val="932F79"/>
              </a:solidFill>
              <a:latin typeface="Century Gothic" panose="020B0502020202020204" pitchFamily="34" charset="0"/>
            </a:endParaRPr>
          </a:p>
          <a:p>
            <a:pPr algn="just"/>
            <a:r>
              <a:rPr lang="fr-FR" sz="1100" b="1" dirty="0">
                <a:solidFill>
                  <a:srgbClr val="932F79"/>
                </a:solidFill>
                <a:latin typeface="Century Gothic" panose="020B0502020202020204" pitchFamily="34" charset="0"/>
              </a:rPr>
              <a:t>	</a:t>
            </a:r>
            <a:r>
              <a:rPr lang="fr-FR" sz="1100" b="1" dirty="0" smtClean="0">
                <a:solidFill>
                  <a:srgbClr val="932F79"/>
                </a:solidFill>
                <a:latin typeface="Century Gothic" panose="020B0502020202020204" pitchFamily="34" charset="0"/>
              </a:rPr>
              <a:t>	SALLE N°2 </a:t>
            </a:r>
            <a:r>
              <a:rPr lang="fr-FR" sz="1100" b="1" dirty="0">
                <a:solidFill>
                  <a:srgbClr val="932F79"/>
                </a:solidFill>
                <a:latin typeface="Century Gothic" panose="020B0502020202020204" pitchFamily="34" charset="0"/>
              </a:rPr>
              <a:t>– Gagner en productivité en limitant les coûts</a:t>
            </a:r>
          </a:p>
          <a:p>
            <a:pPr algn="just"/>
            <a:r>
              <a:rPr lang="fr-FR" sz="1100" b="1" dirty="0">
                <a:solidFill>
                  <a:srgbClr val="932F79"/>
                </a:solidFill>
                <a:latin typeface="Century Gothic" panose="020B0502020202020204" pitchFamily="34" charset="0"/>
              </a:rPr>
              <a:t>		</a:t>
            </a:r>
            <a:r>
              <a:rPr lang="fr-FR" sz="1100" dirty="0">
                <a:solidFill>
                  <a:srgbClr val="932F79"/>
                </a:solidFill>
                <a:latin typeface="Century Gothic" panose="020B0502020202020204" pitchFamily="34" charset="0"/>
              </a:rPr>
              <a:t>Les solutions « outsourcing » &amp; de </a:t>
            </a:r>
            <a:r>
              <a:rPr lang="fr-FR" sz="1100" dirty="0" smtClean="0">
                <a:solidFill>
                  <a:srgbClr val="932F79"/>
                </a:solidFill>
                <a:latin typeface="Century Gothic" panose="020B0502020202020204" pitchFamily="34" charset="0"/>
              </a:rPr>
              <a:t>dictées</a:t>
            </a:r>
            <a:endParaRPr lang="fr-FR" sz="1100" b="1" dirty="0" smtClean="0">
              <a:solidFill>
                <a:srgbClr val="932F79"/>
              </a:solidFill>
              <a:latin typeface="Century Gothic" panose="020B0502020202020204" pitchFamily="34" charset="0"/>
            </a:endParaRPr>
          </a:p>
          <a:p>
            <a:pPr algn="just"/>
            <a:r>
              <a:rPr lang="fr-FR" sz="1100" b="1" dirty="0">
                <a:solidFill>
                  <a:srgbClr val="932F79"/>
                </a:solidFill>
                <a:latin typeface="Century Gothic" panose="020B0502020202020204" pitchFamily="34" charset="0"/>
              </a:rPr>
              <a:t>		</a:t>
            </a:r>
            <a:endParaRPr lang="fr-FR" sz="1100" b="1" dirty="0" smtClean="0">
              <a:solidFill>
                <a:srgbClr val="932F79"/>
              </a:solidFill>
              <a:latin typeface="Century Gothic" panose="020B0502020202020204" pitchFamily="34" charset="0"/>
            </a:endParaRPr>
          </a:p>
          <a:p>
            <a:pPr algn="just"/>
            <a:r>
              <a:rPr lang="fr-FR" sz="1100" b="1" dirty="0">
                <a:solidFill>
                  <a:srgbClr val="932F79"/>
                </a:solidFill>
                <a:latin typeface="Century Gothic" panose="020B0502020202020204" pitchFamily="34" charset="0"/>
              </a:rPr>
              <a:t>16h00	</a:t>
            </a:r>
            <a:r>
              <a:rPr lang="fr-FR" sz="1100" dirty="0" smtClean="0">
                <a:solidFill>
                  <a:srgbClr val="932F79"/>
                </a:solidFill>
                <a:latin typeface="Century Gothic" panose="020B0502020202020204" pitchFamily="34" charset="0"/>
              </a:rPr>
              <a:t>	</a:t>
            </a:r>
            <a:r>
              <a:rPr lang="fr-FR" sz="1100" b="1" dirty="0">
                <a:solidFill>
                  <a:srgbClr val="932F79"/>
                </a:solidFill>
                <a:latin typeface="Century Gothic" panose="020B0502020202020204" pitchFamily="34" charset="0"/>
              </a:rPr>
              <a:t>SALLE N°1 </a:t>
            </a:r>
            <a:r>
              <a:rPr lang="fr-FR" sz="1100" b="1" dirty="0" smtClean="0">
                <a:solidFill>
                  <a:srgbClr val="932F79"/>
                </a:solidFill>
                <a:latin typeface="Century Gothic" panose="020B0502020202020204" pitchFamily="34" charset="0"/>
              </a:rPr>
              <a:t>–</a:t>
            </a:r>
            <a:r>
              <a:rPr lang="fr-FR" sz="1100" b="1" dirty="0">
                <a:solidFill>
                  <a:srgbClr val="932F79"/>
                </a:solidFill>
                <a:latin typeface="Century Gothic" panose="020B0502020202020204" pitchFamily="34" charset="0"/>
              </a:rPr>
              <a:t> </a:t>
            </a:r>
            <a:r>
              <a:rPr lang="fr-FR" sz="1100" b="1" dirty="0" smtClean="0">
                <a:solidFill>
                  <a:srgbClr val="932F79"/>
                </a:solidFill>
                <a:latin typeface="Century Gothic" panose="020B0502020202020204" pitchFamily="34" charset="0"/>
              </a:rPr>
              <a:t>Bien </a:t>
            </a:r>
            <a:r>
              <a:rPr lang="fr-FR" sz="1100" b="1" dirty="0">
                <a:solidFill>
                  <a:srgbClr val="932F79"/>
                </a:solidFill>
                <a:latin typeface="Century Gothic" panose="020B0502020202020204" pitchFamily="34" charset="0"/>
              </a:rPr>
              <a:t>paramétrer ses matrices les plus utilisées pour gagner du </a:t>
            </a:r>
            <a:r>
              <a:rPr lang="fr-FR" sz="1100" b="1" dirty="0" smtClean="0">
                <a:solidFill>
                  <a:srgbClr val="932F79"/>
                </a:solidFill>
                <a:latin typeface="Century Gothic" panose="020B0502020202020204" pitchFamily="34" charset="0"/>
              </a:rPr>
              <a:t>temps</a:t>
            </a:r>
            <a:endParaRPr lang="fr-FR" sz="1100" b="1" dirty="0">
              <a:solidFill>
                <a:srgbClr val="932F79"/>
              </a:solidFill>
              <a:latin typeface="Century Gothic" panose="020B0502020202020204" pitchFamily="34" charset="0"/>
            </a:endParaRPr>
          </a:p>
          <a:p>
            <a:pPr algn="just"/>
            <a:r>
              <a:rPr lang="fr-FR" sz="1100" b="1" dirty="0" smtClean="0">
                <a:solidFill>
                  <a:srgbClr val="932F79"/>
                </a:solidFill>
                <a:latin typeface="Century Gothic" panose="020B0502020202020204" pitchFamily="34" charset="0"/>
              </a:rPr>
              <a:t>		SALLE N°2 – </a:t>
            </a:r>
            <a:r>
              <a:rPr lang="fr-FR" sz="1100" b="1" dirty="0">
                <a:solidFill>
                  <a:srgbClr val="932F79"/>
                </a:solidFill>
                <a:latin typeface="Century Gothic" panose="020B0502020202020204" pitchFamily="34" charset="0"/>
              </a:rPr>
              <a:t>Atelier « Bric à </a:t>
            </a:r>
            <a:r>
              <a:rPr lang="fr-FR" sz="1100" b="1" dirty="0" err="1">
                <a:solidFill>
                  <a:srgbClr val="932F79"/>
                </a:solidFill>
                <a:latin typeface="Century Gothic" panose="020B0502020202020204" pitchFamily="34" charset="0"/>
              </a:rPr>
              <a:t>Brac</a:t>
            </a:r>
            <a:r>
              <a:rPr lang="fr-FR" sz="1100" b="1" dirty="0">
                <a:solidFill>
                  <a:srgbClr val="932F79"/>
                </a:solidFill>
                <a:latin typeface="Century Gothic" panose="020B0502020202020204" pitchFamily="34" charset="0"/>
              </a:rPr>
              <a:t> » </a:t>
            </a:r>
            <a:r>
              <a:rPr lang="fr-FR" sz="1100" b="1" dirty="0" smtClean="0">
                <a:solidFill>
                  <a:srgbClr val="932F79"/>
                </a:solidFill>
                <a:latin typeface="Century Gothic" panose="020B0502020202020204" pitchFamily="34" charset="0"/>
              </a:rPr>
              <a:t>questions-réponses</a:t>
            </a:r>
            <a:endParaRPr lang="fr-FR" sz="1100" b="1" dirty="0" smtClean="0">
              <a:solidFill>
                <a:srgbClr val="932F79"/>
              </a:solidFill>
              <a:latin typeface="Century Gothic" panose="020B0502020202020204" pitchFamily="34" charset="0"/>
            </a:endParaRPr>
          </a:p>
          <a:p>
            <a:pPr algn="just"/>
            <a:endParaRPr lang="fr-FR" sz="1100" b="1" dirty="0">
              <a:solidFill>
                <a:srgbClr val="932F79"/>
              </a:solidFill>
              <a:latin typeface="Century Gothic" panose="020B0502020202020204" pitchFamily="34" charset="0"/>
            </a:endParaRPr>
          </a:p>
          <a:p>
            <a:pPr algn="just"/>
            <a:r>
              <a:rPr lang="fr-FR" sz="1100" b="1" dirty="0" smtClean="0">
                <a:solidFill>
                  <a:srgbClr val="932F79"/>
                </a:solidFill>
                <a:latin typeface="Century Gothic" panose="020B0502020202020204" pitchFamily="34" charset="0"/>
              </a:rPr>
              <a:t>16h00</a:t>
            </a:r>
            <a:r>
              <a:rPr lang="fr-FR" sz="1100" b="1" dirty="0">
                <a:solidFill>
                  <a:srgbClr val="932F79"/>
                </a:solidFill>
                <a:latin typeface="Century Gothic" panose="020B0502020202020204" pitchFamily="34" charset="0"/>
              </a:rPr>
              <a:t>		SALLE </a:t>
            </a:r>
            <a:r>
              <a:rPr lang="fr-FR" sz="1100" b="1" dirty="0" smtClean="0">
                <a:solidFill>
                  <a:srgbClr val="932F79"/>
                </a:solidFill>
                <a:latin typeface="Century Gothic" panose="020B0502020202020204" pitchFamily="34" charset="0"/>
              </a:rPr>
              <a:t>PLENIERE</a:t>
            </a:r>
            <a:endParaRPr lang="fr-FR" sz="1100" b="1" dirty="0">
              <a:solidFill>
                <a:srgbClr val="932F79"/>
              </a:solidFill>
              <a:latin typeface="Century Gothic" panose="020B0502020202020204" pitchFamily="34" charset="0"/>
            </a:endParaRPr>
          </a:p>
          <a:p>
            <a:pPr algn="just"/>
            <a:r>
              <a:rPr lang="fr-FR" sz="1100" b="1" dirty="0">
                <a:solidFill>
                  <a:srgbClr val="932F79"/>
                </a:solidFill>
                <a:latin typeface="Century Gothic" panose="020B0502020202020204" pitchFamily="34" charset="0"/>
              </a:rPr>
              <a:t>		</a:t>
            </a:r>
            <a:r>
              <a:rPr lang="fr-FR" sz="1100" dirty="0" smtClean="0">
                <a:solidFill>
                  <a:srgbClr val="932F79"/>
                </a:solidFill>
                <a:latin typeface="Century Gothic" panose="020B0502020202020204" pitchFamily="34" charset="0"/>
              </a:rPr>
              <a:t>Assemblée </a:t>
            </a:r>
            <a:r>
              <a:rPr lang="fr-FR" sz="1100" dirty="0">
                <a:solidFill>
                  <a:srgbClr val="932F79"/>
                </a:solidFill>
                <a:latin typeface="Century Gothic" panose="020B0502020202020204" pitchFamily="34" charset="0"/>
              </a:rPr>
              <a:t>Générale et A.G élective</a:t>
            </a:r>
          </a:p>
          <a:p>
            <a:pPr algn="just"/>
            <a:r>
              <a:rPr lang="fr-FR" sz="1100" b="1" dirty="0">
                <a:solidFill>
                  <a:srgbClr val="932F79"/>
                </a:solidFill>
                <a:latin typeface="Century Gothic" panose="020B0502020202020204" pitchFamily="34" charset="0"/>
              </a:rPr>
              <a:t>		</a:t>
            </a:r>
            <a:r>
              <a:rPr lang="fr-FR" sz="1100" dirty="0">
                <a:solidFill>
                  <a:srgbClr val="932F79"/>
                </a:solidFill>
                <a:latin typeface="Century Gothic" panose="020B0502020202020204" pitchFamily="34" charset="0"/>
              </a:rPr>
              <a:t>Election du nouveau bureau pour trois ans</a:t>
            </a:r>
          </a:p>
          <a:p>
            <a:pPr algn="just"/>
            <a:r>
              <a:rPr lang="fr-FR" sz="1100" dirty="0" smtClean="0">
                <a:solidFill>
                  <a:srgbClr val="932F79"/>
                </a:solidFill>
                <a:latin typeface="Century Gothic" panose="020B0502020202020204" pitchFamily="34" charset="0"/>
              </a:rPr>
              <a:t>	</a:t>
            </a:r>
            <a:endParaRPr lang="fr-FR" sz="800" dirty="0">
              <a:solidFill>
                <a:srgbClr val="932F79"/>
              </a:solidFill>
              <a:latin typeface="Century Gothic" panose="020B0502020202020204" pitchFamily="34" charset="0"/>
            </a:endParaRPr>
          </a:p>
          <a:p>
            <a:pPr algn="just"/>
            <a:r>
              <a:rPr lang="fr-FR" sz="1100" b="1" dirty="0" smtClean="0">
                <a:solidFill>
                  <a:srgbClr val="932F79"/>
                </a:solidFill>
                <a:latin typeface="Century Gothic" panose="020B0502020202020204" pitchFamily="34" charset="0"/>
              </a:rPr>
              <a:t>17H45		Conseil d’Administration - Réservé aux membres du C.A</a:t>
            </a:r>
          </a:p>
        </p:txBody>
      </p:sp>
    </p:spTree>
    <p:extLst>
      <p:ext uri="{BB962C8B-B14F-4D97-AF65-F5344CB8AC3E}">
        <p14:creationId xmlns:p14="http://schemas.microsoft.com/office/powerpoint/2010/main" val="24547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Rectangle 6"/>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8" name="Rectangle 7"/>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9" name="Rectangle 8"/>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0" name="ZoneTexte 9"/>
          <p:cNvSpPr txBox="1"/>
          <p:nvPr/>
        </p:nvSpPr>
        <p:spPr>
          <a:xfrm>
            <a:off x="86369" y="249114"/>
            <a:ext cx="4376449" cy="461665"/>
          </a:xfrm>
          <a:prstGeom prst="rect">
            <a:avLst/>
          </a:prstGeom>
          <a:noFill/>
        </p:spPr>
        <p:txBody>
          <a:bodyPr wrap="square" rtlCol="0" anchor="ctr">
            <a:spAutoFit/>
          </a:bodyPr>
          <a:lstStyle/>
          <a:p>
            <a:r>
              <a:rPr lang="fr-FR" sz="2400" dirty="0">
                <a:solidFill>
                  <a:schemeClr val="bg1"/>
                </a:solidFill>
                <a:latin typeface="Century Gothic"/>
                <a:cs typeface="Century Gothic"/>
              </a:rPr>
              <a:t>RAPPEL DES DONNEES</a:t>
            </a:r>
          </a:p>
        </p:txBody>
      </p:sp>
      <p:sp>
        <p:nvSpPr>
          <p:cNvPr id="11" name="Rectangle 10"/>
          <p:cNvSpPr/>
          <p:nvPr/>
        </p:nvSpPr>
        <p:spPr>
          <a:xfrm>
            <a:off x="0" y="279400"/>
            <a:ext cx="5652120"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400" dirty="0" smtClean="0">
                <a:solidFill>
                  <a:schemeClr val="bg1"/>
                </a:solidFill>
                <a:latin typeface="Century Gothic" panose="020B0502020202020204" pitchFamily="34" charset="0"/>
              </a:rPr>
              <a:t>PROGRAMME DES TRAVAUX </a:t>
            </a:r>
            <a:r>
              <a:rPr lang="fr-FR" sz="1600" dirty="0" smtClean="0">
                <a:solidFill>
                  <a:schemeClr val="bg1"/>
                </a:solidFill>
                <a:latin typeface="Century Gothic" panose="020B0502020202020204" pitchFamily="34" charset="0"/>
              </a:rPr>
              <a:t>(3/4)</a:t>
            </a:r>
            <a:endParaRPr lang="fr-FR" sz="1600" dirty="0">
              <a:solidFill>
                <a:schemeClr val="bg1"/>
              </a:solidFill>
              <a:latin typeface="Century Gothic" panose="020B0502020202020204" pitchFamily="34" charset="0"/>
            </a:endParaRPr>
          </a:p>
        </p:txBody>
      </p:sp>
      <p:pic>
        <p:nvPicPr>
          <p:cNvPr id="12" name="Picture 2" descr="Retour à l'accue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8484" y="179368"/>
            <a:ext cx="1112485" cy="53141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303891" y="915566"/>
            <a:ext cx="8120835" cy="393954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600" b="1" dirty="0" smtClean="0">
                <a:solidFill>
                  <a:srgbClr val="932F79"/>
                </a:solidFill>
                <a:latin typeface="Century Gothic" panose="020B0502020202020204" pitchFamily="34" charset="0"/>
              </a:rPr>
              <a:t>SAMEDI 25 MARS 2017</a:t>
            </a:r>
          </a:p>
          <a:p>
            <a:pPr algn="just"/>
            <a:endParaRPr lang="fr-FR" sz="300" dirty="0">
              <a:solidFill>
                <a:srgbClr val="932F79"/>
              </a:solidFill>
              <a:latin typeface="Century Gothic" panose="020B0502020202020204" pitchFamily="34" charset="0"/>
            </a:endParaRPr>
          </a:p>
          <a:p>
            <a:pPr algn="just"/>
            <a:endParaRPr lang="fr-FR" sz="1100" dirty="0">
              <a:solidFill>
                <a:srgbClr val="932F79"/>
              </a:solidFill>
              <a:latin typeface="Century Gothic" panose="020B0502020202020204" pitchFamily="34" charset="0"/>
            </a:endParaRPr>
          </a:p>
          <a:p>
            <a:pPr algn="just"/>
            <a:r>
              <a:rPr lang="fr-FR" sz="1100" b="1" dirty="0" smtClean="0">
                <a:solidFill>
                  <a:srgbClr val="932F79"/>
                </a:solidFill>
                <a:latin typeface="Century Gothic" panose="020B0502020202020204" pitchFamily="34" charset="0"/>
              </a:rPr>
              <a:t>9h30</a:t>
            </a:r>
            <a:r>
              <a:rPr lang="fr-FR" sz="1100" b="1" dirty="0">
                <a:solidFill>
                  <a:srgbClr val="932F79"/>
                </a:solidFill>
                <a:latin typeface="Century Gothic" panose="020B0502020202020204" pitchFamily="34" charset="0"/>
              </a:rPr>
              <a:t>	</a:t>
            </a:r>
            <a:r>
              <a:rPr lang="fr-FR" sz="1100" b="1" dirty="0" smtClean="0">
                <a:solidFill>
                  <a:srgbClr val="932F79"/>
                </a:solidFill>
                <a:latin typeface="Century Gothic" panose="020B0502020202020204" pitchFamily="34" charset="0"/>
              </a:rPr>
              <a:t>	SALLE N°1</a:t>
            </a:r>
          </a:p>
          <a:p>
            <a:pPr algn="just"/>
            <a:r>
              <a:rPr lang="fr-FR" sz="1100" b="1" dirty="0">
                <a:solidFill>
                  <a:srgbClr val="932F79"/>
                </a:solidFill>
                <a:latin typeface="Century Gothic" panose="020B0502020202020204" pitchFamily="34" charset="0"/>
              </a:rPr>
              <a:t>	</a:t>
            </a:r>
            <a:r>
              <a:rPr lang="fr-FR" sz="1100" b="1" dirty="0" smtClean="0">
                <a:solidFill>
                  <a:srgbClr val="932F79"/>
                </a:solidFill>
                <a:latin typeface="Century Gothic" panose="020B0502020202020204" pitchFamily="34" charset="0"/>
              </a:rPr>
              <a:t>	</a:t>
            </a:r>
            <a:r>
              <a:rPr lang="fr-FR" sz="1100" dirty="0" smtClean="0">
                <a:solidFill>
                  <a:srgbClr val="932F79"/>
                </a:solidFill>
                <a:latin typeface="Century Gothic" panose="020B0502020202020204" pitchFamily="34" charset="0"/>
              </a:rPr>
              <a:t>Optimiser </a:t>
            </a:r>
            <a:r>
              <a:rPr lang="fr-FR" sz="1100" dirty="0">
                <a:solidFill>
                  <a:srgbClr val="932F79"/>
                </a:solidFill>
                <a:latin typeface="Century Gothic" panose="020B0502020202020204" pitchFamily="34" charset="0"/>
              </a:rPr>
              <a:t>le chaînage de ses événements et amélioration de ses procédures </a:t>
            </a:r>
            <a:r>
              <a:rPr lang="fr-FR" sz="1100" dirty="0" smtClean="0">
                <a:solidFill>
                  <a:srgbClr val="932F79"/>
                </a:solidFill>
                <a:latin typeface="Century Gothic" panose="020B0502020202020204" pitchFamily="34" charset="0"/>
              </a:rPr>
              <a:t>internes</a:t>
            </a:r>
            <a:endParaRPr lang="fr-FR" sz="1100" dirty="0"/>
          </a:p>
          <a:p>
            <a:pPr algn="just"/>
            <a:r>
              <a:rPr lang="fr-FR" sz="1100" dirty="0">
                <a:solidFill>
                  <a:srgbClr val="932F79"/>
                </a:solidFill>
                <a:latin typeface="Century Gothic" panose="020B0502020202020204" pitchFamily="34" charset="0"/>
              </a:rPr>
              <a:t>	</a:t>
            </a:r>
            <a:r>
              <a:rPr lang="fr-FR" sz="1100" dirty="0" smtClean="0">
                <a:solidFill>
                  <a:srgbClr val="932F79"/>
                </a:solidFill>
                <a:latin typeface="Century Gothic" panose="020B0502020202020204" pitchFamily="34" charset="0"/>
              </a:rPr>
              <a:t>	</a:t>
            </a:r>
            <a:r>
              <a:rPr lang="fr-FR" sz="1100" b="1" dirty="0" smtClean="0">
                <a:solidFill>
                  <a:srgbClr val="932F79"/>
                </a:solidFill>
                <a:latin typeface="Century Gothic" panose="020B0502020202020204" pitchFamily="34" charset="0"/>
              </a:rPr>
              <a:t>SALLE N°2 </a:t>
            </a:r>
          </a:p>
          <a:p>
            <a:pPr algn="just"/>
            <a:r>
              <a:rPr lang="fr-FR" sz="1100" b="1" dirty="0">
                <a:solidFill>
                  <a:srgbClr val="932F79"/>
                </a:solidFill>
                <a:latin typeface="Century Gothic" panose="020B0502020202020204" pitchFamily="34" charset="0"/>
              </a:rPr>
              <a:t>	</a:t>
            </a:r>
            <a:r>
              <a:rPr lang="fr-FR" sz="1100" b="1" dirty="0" smtClean="0">
                <a:solidFill>
                  <a:srgbClr val="932F79"/>
                </a:solidFill>
                <a:latin typeface="Century Gothic" panose="020B0502020202020204" pitchFamily="34" charset="0"/>
              </a:rPr>
              <a:t>	</a:t>
            </a:r>
            <a:r>
              <a:rPr lang="fr-FR" sz="1100" dirty="0">
                <a:solidFill>
                  <a:srgbClr val="932F79"/>
                </a:solidFill>
                <a:latin typeface="Century Gothic" panose="020B0502020202020204" pitchFamily="34" charset="0"/>
              </a:rPr>
              <a:t>Trucs et astuces (ou Bric à </a:t>
            </a:r>
            <a:r>
              <a:rPr lang="fr-FR" sz="1100" dirty="0" err="1">
                <a:solidFill>
                  <a:srgbClr val="932F79"/>
                </a:solidFill>
                <a:latin typeface="Century Gothic" panose="020B0502020202020204" pitchFamily="34" charset="0"/>
              </a:rPr>
              <a:t>Brac</a:t>
            </a:r>
            <a:r>
              <a:rPr lang="fr-FR" sz="1100" dirty="0">
                <a:solidFill>
                  <a:srgbClr val="932F79"/>
                </a:solidFill>
                <a:latin typeface="Century Gothic" panose="020B0502020202020204" pitchFamily="34" charset="0"/>
              </a:rPr>
              <a:t>) : le </a:t>
            </a:r>
            <a:r>
              <a:rPr lang="fr-FR" sz="1100" dirty="0" err="1">
                <a:solidFill>
                  <a:srgbClr val="932F79"/>
                </a:solidFill>
                <a:latin typeface="Century Gothic" panose="020B0502020202020204" pitchFamily="34" charset="0"/>
              </a:rPr>
              <a:t>meet</a:t>
            </a:r>
            <a:r>
              <a:rPr lang="fr-FR" sz="1100" dirty="0">
                <a:solidFill>
                  <a:srgbClr val="932F79"/>
                </a:solidFill>
                <a:latin typeface="Century Gothic" panose="020B0502020202020204" pitchFamily="34" charset="0"/>
              </a:rPr>
              <a:t>-up des équipes SECIB avec les membres de chaque </a:t>
            </a:r>
            <a:r>
              <a:rPr lang="fr-FR" sz="1100" dirty="0" smtClean="0">
                <a:solidFill>
                  <a:srgbClr val="932F79"/>
                </a:solidFill>
                <a:latin typeface="Century Gothic" panose="020B0502020202020204" pitchFamily="34" charset="0"/>
              </a:rPr>
              <a:t>Cabinet 		</a:t>
            </a:r>
          </a:p>
          <a:p>
            <a:pPr algn="just"/>
            <a:endParaRPr lang="fr-FR" sz="1100" dirty="0"/>
          </a:p>
          <a:p>
            <a:pPr algn="just"/>
            <a:r>
              <a:rPr lang="fr-FR" sz="1100" b="1" dirty="0">
                <a:solidFill>
                  <a:srgbClr val="932F79"/>
                </a:solidFill>
                <a:latin typeface="Century Gothic" panose="020B0502020202020204" pitchFamily="34" charset="0"/>
              </a:rPr>
              <a:t>09H30</a:t>
            </a:r>
            <a:r>
              <a:rPr lang="fr-FR" sz="1100" dirty="0">
                <a:solidFill>
                  <a:srgbClr val="932F79"/>
                </a:solidFill>
                <a:latin typeface="Century Gothic" panose="020B0502020202020204" pitchFamily="34" charset="0"/>
              </a:rPr>
              <a:t>		</a:t>
            </a:r>
            <a:r>
              <a:rPr lang="fr-FR" sz="1100" b="1" dirty="0">
                <a:solidFill>
                  <a:srgbClr val="932F79"/>
                </a:solidFill>
                <a:latin typeface="Century Gothic" panose="020B0502020202020204" pitchFamily="34" charset="0"/>
              </a:rPr>
              <a:t>SALLE PLENIERE</a:t>
            </a:r>
          </a:p>
          <a:p>
            <a:pPr algn="just"/>
            <a:r>
              <a:rPr lang="fr-FR" sz="1100" dirty="0">
                <a:solidFill>
                  <a:srgbClr val="932F79"/>
                </a:solidFill>
                <a:latin typeface="Century Gothic" panose="020B0502020202020204" pitchFamily="34" charset="0"/>
              </a:rPr>
              <a:t>		Intervention de Me Thierry WICKERS</a:t>
            </a:r>
          </a:p>
          <a:p>
            <a:pPr algn="just"/>
            <a:endParaRPr lang="fr-FR" sz="1100" dirty="0">
              <a:solidFill>
                <a:srgbClr val="932F79"/>
              </a:solidFill>
              <a:latin typeface="Century Gothic" panose="020B0502020202020204" pitchFamily="34" charset="0"/>
            </a:endParaRPr>
          </a:p>
          <a:p>
            <a:pPr algn="just"/>
            <a:r>
              <a:rPr lang="fr-FR" sz="1100" b="1" dirty="0" smtClean="0">
                <a:solidFill>
                  <a:srgbClr val="932F79"/>
                </a:solidFill>
                <a:latin typeface="Century Gothic" panose="020B0502020202020204" pitchFamily="34" charset="0"/>
              </a:rPr>
              <a:t>10h30</a:t>
            </a:r>
            <a:r>
              <a:rPr lang="fr-FR" sz="1100" dirty="0" smtClean="0">
                <a:solidFill>
                  <a:srgbClr val="932F79"/>
                </a:solidFill>
                <a:latin typeface="Century Gothic" panose="020B0502020202020204" pitchFamily="34" charset="0"/>
              </a:rPr>
              <a:t>		</a:t>
            </a:r>
            <a:r>
              <a:rPr lang="fr-FR" sz="1100" b="1" dirty="0" smtClean="0">
                <a:solidFill>
                  <a:srgbClr val="932F79"/>
                </a:solidFill>
                <a:latin typeface="Century Gothic" panose="020B0502020202020204" pitchFamily="34" charset="0"/>
              </a:rPr>
              <a:t>SALLE PLENIERE</a:t>
            </a:r>
          </a:p>
          <a:p>
            <a:r>
              <a:rPr lang="fr-FR" sz="1100" b="1" dirty="0" smtClean="0">
                <a:solidFill>
                  <a:srgbClr val="932F79"/>
                </a:solidFill>
                <a:latin typeface="Century Gothic" panose="020B0502020202020204" pitchFamily="34" charset="0"/>
              </a:rPr>
              <a:t>		</a:t>
            </a:r>
            <a:r>
              <a:rPr lang="fr-FR" sz="1100" dirty="0" smtClean="0">
                <a:solidFill>
                  <a:srgbClr val="932F79"/>
                </a:solidFill>
                <a:latin typeface="Century Gothic" panose="020B0502020202020204" pitchFamily="34" charset="0"/>
              </a:rPr>
              <a:t>Stratégie </a:t>
            </a:r>
            <a:r>
              <a:rPr lang="fr-FR" sz="1100" dirty="0">
                <a:solidFill>
                  <a:srgbClr val="932F79"/>
                </a:solidFill>
                <a:latin typeface="Century Gothic" panose="020B0502020202020204" pitchFamily="34" charset="0"/>
              </a:rPr>
              <a:t>digitale des Cabinets et communication – solutions CRM SECIB &amp; MS DYNAMICS (atelier ouvert </a:t>
            </a:r>
            <a:r>
              <a:rPr lang="fr-FR" sz="1100" dirty="0" smtClean="0">
                <a:solidFill>
                  <a:srgbClr val="932F79"/>
                </a:solidFill>
                <a:latin typeface="Century Gothic" panose="020B0502020202020204" pitchFamily="34" charset="0"/>
              </a:rPr>
              <a:t>		uniquement </a:t>
            </a:r>
            <a:r>
              <a:rPr lang="fr-FR" sz="1100" dirty="0">
                <a:solidFill>
                  <a:srgbClr val="932F79"/>
                </a:solidFill>
                <a:latin typeface="Century Gothic" panose="020B0502020202020204" pitchFamily="34" charset="0"/>
              </a:rPr>
              <a:t>à partir de 10h30) ; nouvel Espace client – Attention, durée de l’atelier : 2h00</a:t>
            </a:r>
            <a:r>
              <a:rPr lang="fr-FR" sz="1100" dirty="0" smtClean="0">
                <a:solidFill>
                  <a:srgbClr val="932F79"/>
                </a:solidFill>
                <a:latin typeface="Century Gothic" panose="020B0502020202020204" pitchFamily="34" charset="0"/>
              </a:rPr>
              <a:t>. </a:t>
            </a:r>
          </a:p>
          <a:p>
            <a:r>
              <a:rPr lang="fr-FR" sz="1100" dirty="0">
                <a:solidFill>
                  <a:srgbClr val="932F79"/>
                </a:solidFill>
                <a:latin typeface="Century Gothic" panose="020B0502020202020204" pitchFamily="34" charset="0"/>
              </a:rPr>
              <a:t>	</a:t>
            </a:r>
            <a:r>
              <a:rPr lang="fr-FR" sz="1100" dirty="0" smtClean="0">
                <a:solidFill>
                  <a:srgbClr val="932F79"/>
                </a:solidFill>
                <a:latin typeface="Century Gothic" panose="020B0502020202020204" pitchFamily="34" charset="0"/>
              </a:rPr>
              <a:t>	</a:t>
            </a:r>
          </a:p>
          <a:p>
            <a:r>
              <a:rPr lang="fr-FR" sz="1100" b="1" dirty="0">
                <a:solidFill>
                  <a:srgbClr val="932F79"/>
                </a:solidFill>
                <a:latin typeface="Century Gothic" panose="020B0502020202020204" pitchFamily="34" charset="0"/>
              </a:rPr>
              <a:t>	</a:t>
            </a:r>
            <a:r>
              <a:rPr lang="fr-FR" sz="1100" b="1" dirty="0" smtClean="0">
                <a:solidFill>
                  <a:srgbClr val="932F79"/>
                </a:solidFill>
                <a:latin typeface="Century Gothic" panose="020B0502020202020204" pitchFamily="34" charset="0"/>
              </a:rPr>
              <a:t>	SALLE N°1</a:t>
            </a:r>
          </a:p>
          <a:p>
            <a:r>
              <a:rPr lang="fr-FR" sz="1100" b="1" dirty="0">
                <a:solidFill>
                  <a:srgbClr val="932F79"/>
                </a:solidFill>
                <a:latin typeface="Century Gothic" panose="020B0502020202020204" pitchFamily="34" charset="0"/>
              </a:rPr>
              <a:t>	</a:t>
            </a:r>
            <a:r>
              <a:rPr lang="fr-FR" sz="1100" b="1" dirty="0" smtClean="0">
                <a:solidFill>
                  <a:srgbClr val="932F79"/>
                </a:solidFill>
                <a:latin typeface="Century Gothic" panose="020B0502020202020204" pitchFamily="34" charset="0"/>
              </a:rPr>
              <a:t>	</a:t>
            </a:r>
            <a:r>
              <a:rPr lang="fr-FR" sz="1100" dirty="0" smtClean="0">
                <a:solidFill>
                  <a:srgbClr val="932F79"/>
                </a:solidFill>
                <a:latin typeface="Century Gothic" panose="020B0502020202020204" pitchFamily="34" charset="0"/>
              </a:rPr>
              <a:t>Facturation, temps passés, planning des </a:t>
            </a:r>
            <a:r>
              <a:rPr lang="fr-FR" sz="1100" dirty="0" smtClean="0">
                <a:solidFill>
                  <a:srgbClr val="932F79"/>
                </a:solidFill>
                <a:latin typeface="Century Gothic" panose="020B0502020202020204" pitchFamily="34" charset="0"/>
              </a:rPr>
              <a:t>temps</a:t>
            </a:r>
            <a:endParaRPr lang="fr-FR" sz="1100" dirty="0" smtClean="0">
              <a:solidFill>
                <a:srgbClr val="932F79"/>
              </a:solidFill>
              <a:latin typeface="Century Gothic" panose="020B0502020202020204" pitchFamily="34" charset="0"/>
            </a:endParaRPr>
          </a:p>
          <a:p>
            <a:r>
              <a:rPr lang="fr-FR" sz="1100" b="1" dirty="0">
                <a:solidFill>
                  <a:srgbClr val="932F79"/>
                </a:solidFill>
                <a:latin typeface="Century Gothic" panose="020B0502020202020204" pitchFamily="34" charset="0"/>
              </a:rPr>
              <a:t>	</a:t>
            </a:r>
            <a:r>
              <a:rPr lang="fr-FR" sz="1100" b="1" dirty="0" smtClean="0">
                <a:solidFill>
                  <a:srgbClr val="932F79"/>
                </a:solidFill>
                <a:latin typeface="Century Gothic" panose="020B0502020202020204" pitchFamily="34" charset="0"/>
              </a:rPr>
              <a:t>	SALLE N°2</a:t>
            </a:r>
          </a:p>
          <a:p>
            <a:pPr algn="just"/>
            <a:r>
              <a:rPr lang="fr-FR" sz="1100" dirty="0">
                <a:solidFill>
                  <a:srgbClr val="932F79"/>
                </a:solidFill>
                <a:latin typeface="Century Gothic" panose="020B0502020202020204" pitchFamily="34" charset="0"/>
              </a:rPr>
              <a:t>		</a:t>
            </a:r>
            <a:r>
              <a:rPr lang="fr-FR" sz="1100" dirty="0" smtClean="0">
                <a:solidFill>
                  <a:srgbClr val="932F79"/>
                </a:solidFill>
                <a:latin typeface="Century Gothic" panose="020B0502020202020204" pitchFamily="34" charset="0"/>
              </a:rPr>
              <a:t>Atelier </a:t>
            </a:r>
            <a:r>
              <a:rPr lang="fr-FR" sz="1100" dirty="0">
                <a:solidFill>
                  <a:srgbClr val="932F79"/>
                </a:solidFill>
                <a:latin typeface="Century Gothic" panose="020B0502020202020204" pitchFamily="34" charset="0"/>
              </a:rPr>
              <a:t>« Bric à </a:t>
            </a:r>
            <a:r>
              <a:rPr lang="fr-FR" sz="1100" dirty="0" err="1">
                <a:solidFill>
                  <a:srgbClr val="932F79"/>
                </a:solidFill>
                <a:latin typeface="Century Gothic" panose="020B0502020202020204" pitchFamily="34" charset="0"/>
              </a:rPr>
              <a:t>Brac</a:t>
            </a:r>
            <a:r>
              <a:rPr lang="fr-FR" sz="1100" dirty="0">
                <a:solidFill>
                  <a:srgbClr val="932F79"/>
                </a:solidFill>
                <a:latin typeface="Century Gothic" panose="020B0502020202020204" pitchFamily="34" charset="0"/>
              </a:rPr>
              <a:t> </a:t>
            </a:r>
            <a:r>
              <a:rPr lang="fr-FR" sz="1100">
                <a:solidFill>
                  <a:srgbClr val="932F79"/>
                </a:solidFill>
                <a:latin typeface="Century Gothic" panose="020B0502020202020204" pitchFamily="34" charset="0"/>
              </a:rPr>
              <a:t>» </a:t>
            </a:r>
            <a:r>
              <a:rPr lang="fr-FR" sz="1100" smtClean="0">
                <a:solidFill>
                  <a:srgbClr val="932F79"/>
                </a:solidFill>
                <a:latin typeface="Century Gothic" panose="020B0502020202020204" pitchFamily="34" charset="0"/>
              </a:rPr>
              <a:t>questions-réponses</a:t>
            </a:r>
            <a:endParaRPr lang="fr-FR" sz="1100" dirty="0">
              <a:solidFill>
                <a:srgbClr val="932F79"/>
              </a:solidFill>
              <a:latin typeface="Century Gothic" panose="020B0502020202020204" pitchFamily="34" charset="0"/>
            </a:endParaRPr>
          </a:p>
          <a:p>
            <a:endParaRPr lang="fr-FR" sz="1100" dirty="0">
              <a:solidFill>
                <a:srgbClr val="932F79"/>
              </a:solidFill>
              <a:latin typeface="Century Gothic" panose="020B0502020202020204" pitchFamily="34" charset="0"/>
            </a:endParaRPr>
          </a:p>
          <a:p>
            <a:pPr algn="just"/>
            <a:endParaRPr lang="fr-FR" sz="1100" dirty="0" smtClean="0">
              <a:solidFill>
                <a:srgbClr val="932F79"/>
              </a:solidFill>
              <a:latin typeface="Century Gothic" panose="020B0502020202020204" pitchFamily="34" charset="0"/>
            </a:endParaRPr>
          </a:p>
          <a:p>
            <a:pPr algn="just"/>
            <a:r>
              <a:rPr lang="fr-FR" sz="1100" b="1" dirty="0" smtClean="0">
                <a:solidFill>
                  <a:srgbClr val="932F79"/>
                </a:solidFill>
                <a:latin typeface="Century Gothic" panose="020B0502020202020204" pitchFamily="34" charset="0"/>
              </a:rPr>
              <a:t>12H30		FIN DES TRAVAUX &amp; DEJEUNER</a:t>
            </a:r>
            <a:endParaRPr lang="fr-FR" sz="1100" b="1" dirty="0">
              <a:solidFill>
                <a:srgbClr val="932F79"/>
              </a:solidFill>
              <a:latin typeface="Century Gothic" panose="020B0502020202020204" pitchFamily="34" charset="0"/>
            </a:endParaRPr>
          </a:p>
        </p:txBody>
      </p:sp>
    </p:spTree>
    <p:extLst>
      <p:ext uri="{BB962C8B-B14F-4D97-AF65-F5344CB8AC3E}">
        <p14:creationId xmlns:p14="http://schemas.microsoft.com/office/powerpoint/2010/main" val="777571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Rectangle 7"/>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9" name="Rectangle 8"/>
          <p:cNvSpPr/>
          <p:nvPr/>
        </p:nvSpPr>
        <p:spPr>
          <a:xfrm>
            <a:off x="0" y="279400"/>
            <a:ext cx="4153711"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400" dirty="0" smtClean="0">
                <a:solidFill>
                  <a:schemeClr val="bg1"/>
                </a:solidFill>
                <a:latin typeface="Century Gothic" panose="020B0502020202020204" pitchFamily="34" charset="0"/>
              </a:rPr>
              <a:t>DESTINATION BUDAPEST</a:t>
            </a:r>
            <a:endParaRPr lang="fr-FR" sz="2400" dirty="0">
              <a:solidFill>
                <a:schemeClr val="bg1"/>
              </a:solidFill>
              <a:latin typeface="Century Gothic" panose="020B0502020202020204" pitchFamily="34" charset="0"/>
            </a:endParaRPr>
          </a:p>
        </p:txBody>
      </p:sp>
      <p:sp>
        <p:nvSpPr>
          <p:cNvPr id="10" name="Rectangle 9"/>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1" name="Rectangle 10"/>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pic>
        <p:nvPicPr>
          <p:cNvPr id="12" name="Picture 2" descr="Retour à l'accue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8484" y="179368"/>
            <a:ext cx="1112485" cy="53141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303891" y="1140296"/>
            <a:ext cx="3043973" cy="32316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fr-FR" sz="1200" dirty="0">
                <a:solidFill>
                  <a:srgbClr val="932F79"/>
                </a:solidFill>
                <a:latin typeface="Century Gothic" panose="020B0502020202020204" pitchFamily="34" charset="0"/>
              </a:rPr>
              <a:t>Une grande dame européenne, nourrie de plus de 1 000 ans d’une histoire. Nous sommes ici au cœur de la Mitteleuropa, l’Europe centrale.</a:t>
            </a:r>
          </a:p>
          <a:p>
            <a:pPr algn="just"/>
            <a:r>
              <a:rPr lang="fr-FR" sz="1200" dirty="0">
                <a:solidFill>
                  <a:srgbClr val="932F79"/>
                </a:solidFill>
                <a:latin typeface="Century Gothic" panose="020B0502020202020204" pitchFamily="34" charset="0"/>
              </a:rPr>
              <a:t>Budapest a été très riche, très belle, cosmopolite et prospère, et puis la fête s’est arrêtée pour laisser les diables de l’Histoire semer le désordre et la terreur. Blessée par les guerres, meurtrie par le nazisme, appauvrie par le communisme, la grande dame a retrouvé son lustre à la faveur de son entrée dans l’Union européenne. Aujourd’hui Budapest est une capitale bouillonnante, jeune et pleine de </a:t>
            </a:r>
            <a:r>
              <a:rPr lang="fr-FR" sz="1200" dirty="0" smtClean="0">
                <a:solidFill>
                  <a:srgbClr val="932F79"/>
                </a:solidFill>
                <a:latin typeface="Century Gothic" panose="020B0502020202020204" pitchFamily="34" charset="0"/>
              </a:rPr>
              <a:t>vie.</a:t>
            </a:r>
            <a:endParaRPr lang="fr-FR" sz="1200" dirty="0">
              <a:solidFill>
                <a:srgbClr val="932F79"/>
              </a:solidFill>
              <a:latin typeface="Century Gothic" panose="020B0502020202020204" pitchFamily="34" charset="0"/>
            </a:endParaRPr>
          </a:p>
          <a:p>
            <a:pPr algn="just"/>
            <a:r>
              <a:rPr lang="fr-FR" sz="1200" dirty="0">
                <a:solidFill>
                  <a:srgbClr val="932F79"/>
                </a:solidFill>
                <a:latin typeface="Century Gothic" panose="020B0502020202020204" pitchFamily="34" charset="0"/>
              </a:rPr>
              <a:t/>
            </a:r>
            <a:br>
              <a:rPr lang="fr-FR" sz="1200" dirty="0">
                <a:solidFill>
                  <a:srgbClr val="932F79"/>
                </a:solidFill>
                <a:latin typeface="Century Gothic" panose="020B0502020202020204" pitchFamily="34" charset="0"/>
              </a:rPr>
            </a:br>
            <a:endParaRPr lang="fr-FR" sz="1200" dirty="0">
              <a:solidFill>
                <a:srgbClr val="932F79"/>
              </a:solidFill>
              <a:latin typeface="Century Gothic" panose="020B0502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053" y="1144321"/>
            <a:ext cx="4339710" cy="292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455569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6" name="Image 5" descr="Logo-EVE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6" y="242936"/>
            <a:ext cx="1704504" cy="465031"/>
          </a:xfrm>
          <a:prstGeom prst="rect">
            <a:avLst/>
          </a:prstGeom>
        </p:spPr>
      </p:pic>
      <p:sp>
        <p:nvSpPr>
          <p:cNvPr id="8" name="Rectangle 7"/>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9" name="Rectangle 8"/>
          <p:cNvSpPr/>
          <p:nvPr/>
        </p:nvSpPr>
        <p:spPr>
          <a:xfrm>
            <a:off x="-1" y="279400"/>
            <a:ext cx="4202349"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400" dirty="0">
                <a:solidFill>
                  <a:schemeClr val="bg1"/>
                </a:solidFill>
                <a:latin typeface="Century Gothic" panose="020B0502020202020204" pitchFamily="34" charset="0"/>
              </a:rPr>
              <a:t>DESTINATION </a:t>
            </a:r>
            <a:r>
              <a:rPr lang="fr-FR" sz="2400" dirty="0" smtClean="0">
                <a:solidFill>
                  <a:schemeClr val="bg1"/>
                </a:solidFill>
                <a:latin typeface="Century Gothic" panose="020B0502020202020204" pitchFamily="34" charset="0"/>
              </a:rPr>
              <a:t>BUDAPEST</a:t>
            </a:r>
            <a:endParaRPr lang="fr-FR" sz="2400" dirty="0">
              <a:solidFill>
                <a:schemeClr val="bg1"/>
              </a:solidFill>
              <a:latin typeface="Century Gothic" panose="020B0502020202020204" pitchFamily="34" charset="0"/>
            </a:endParaRPr>
          </a:p>
        </p:txBody>
      </p:sp>
      <p:sp>
        <p:nvSpPr>
          <p:cNvPr id="10" name="Rectangle 9"/>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1" name="Rectangle 10"/>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5" name="ZoneTexte 14"/>
          <p:cNvSpPr txBox="1"/>
          <p:nvPr/>
        </p:nvSpPr>
        <p:spPr>
          <a:xfrm>
            <a:off x="755576" y="1358483"/>
            <a:ext cx="3785333"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endParaRPr lang="en-US" sz="1600" dirty="0" smtClean="0">
              <a:solidFill>
                <a:srgbClr val="932F79"/>
              </a:solidFill>
              <a:latin typeface="Century Gothic" panose="020B0502020202020204" pitchFamily="34" charset="0"/>
            </a:endParaRPr>
          </a:p>
        </p:txBody>
      </p:sp>
      <p:pic>
        <p:nvPicPr>
          <p:cNvPr id="2"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1326486"/>
            <a:ext cx="3238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9859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6776"/>
            <a:ext cx="9144000" cy="105192"/>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6" name="Image 5" descr="Logo-EVE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6" y="242936"/>
            <a:ext cx="1704504" cy="465031"/>
          </a:xfrm>
          <a:prstGeom prst="rect">
            <a:avLst/>
          </a:prstGeom>
        </p:spPr>
      </p:pic>
      <p:sp>
        <p:nvSpPr>
          <p:cNvPr id="8" name="Rectangle 7"/>
          <p:cNvSpPr/>
          <p:nvPr/>
        </p:nvSpPr>
        <p:spPr>
          <a:xfrm>
            <a:off x="0" y="177800"/>
            <a:ext cx="1888067" cy="76200"/>
          </a:xfrm>
          <a:prstGeom prst="rect">
            <a:avLst/>
          </a:prstGeom>
          <a:solidFill>
            <a:srgbClr val="6123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9" name="Rectangle 8"/>
          <p:cNvSpPr/>
          <p:nvPr/>
        </p:nvSpPr>
        <p:spPr>
          <a:xfrm>
            <a:off x="0" y="279400"/>
            <a:ext cx="3374967"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400">
                <a:solidFill>
                  <a:schemeClr val="bg1"/>
                </a:solidFill>
              </a:rPr>
              <a:t>DESTINATION ISTANBUL</a:t>
            </a:r>
            <a:endParaRPr lang="fr-FR" sz="1400" dirty="0">
              <a:solidFill>
                <a:schemeClr val="bg1"/>
              </a:solidFill>
            </a:endParaRPr>
          </a:p>
        </p:txBody>
      </p:sp>
      <p:sp>
        <p:nvSpPr>
          <p:cNvPr id="10" name="Rectangle 9"/>
          <p:cNvSpPr/>
          <p:nvPr/>
        </p:nvSpPr>
        <p:spPr>
          <a:xfrm>
            <a:off x="-2123" y="699573"/>
            <a:ext cx="1256248" cy="76185"/>
          </a:xfrm>
          <a:prstGeom prst="rect">
            <a:avLst/>
          </a:prstGeom>
          <a:solidFill>
            <a:srgbClr val="8164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11" name="Rectangle 10"/>
          <p:cNvSpPr/>
          <p:nvPr/>
        </p:nvSpPr>
        <p:spPr>
          <a:xfrm>
            <a:off x="0" y="807523"/>
            <a:ext cx="869950" cy="76185"/>
          </a:xfrm>
          <a:prstGeom prst="rect">
            <a:avLst/>
          </a:prstGeom>
          <a:solidFill>
            <a:srgbClr val="4B2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6A1B3C"/>
              </a:solidFill>
            </a:endParaRPr>
          </a:p>
        </p:txBody>
      </p:sp>
      <p:sp>
        <p:nvSpPr>
          <p:cNvPr id="7" name="Rectangle 6"/>
          <p:cNvSpPr/>
          <p:nvPr/>
        </p:nvSpPr>
        <p:spPr bwMode="auto">
          <a:xfrm>
            <a:off x="296949" y="1125669"/>
            <a:ext cx="8550102" cy="3266241"/>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r>
              <a:rPr lang="fr-FR" sz="1600" b="1" u="sng" dirty="0" smtClean="0">
                <a:solidFill>
                  <a:srgbClr val="932F79"/>
                </a:solidFill>
                <a:latin typeface="Century Gothic" panose="020B0502020202020204" pitchFamily="34" charset="0"/>
                <a:ea typeface="ヒラギノ角ゴ ProN W3" charset="0"/>
                <a:cs typeface="ヒラギノ角ゴ ProN W3" charset="0"/>
                <a:sym typeface="Gill Sans" charset="0"/>
              </a:rPr>
              <a:t>BUDAPEST – </a:t>
            </a:r>
            <a:r>
              <a:rPr lang="fr-FR" sz="1600" b="1" u="sng" dirty="0">
                <a:solidFill>
                  <a:srgbClr val="932F79"/>
                </a:solidFill>
                <a:latin typeface="Century Gothic" panose="020B0502020202020204" pitchFamily="34" charset="0"/>
                <a:ea typeface="ヒラギノ角ゴ ProN W3" charset="0"/>
                <a:cs typeface="ヒラギノ角ゴ ProN W3" charset="0"/>
                <a:sym typeface="Gill Sans" charset="0"/>
              </a:rPr>
              <a:t>FICHE </a:t>
            </a:r>
            <a:r>
              <a:rPr lang="fr-FR" sz="1600" b="1" u="sng" dirty="0" smtClean="0">
                <a:solidFill>
                  <a:srgbClr val="932F79"/>
                </a:solidFill>
                <a:latin typeface="Century Gothic" panose="020B0502020202020204" pitchFamily="34" charset="0"/>
                <a:ea typeface="ヒラギノ角ゴ ProN W3" charset="0"/>
                <a:cs typeface="ヒラギノ角ゴ ProN W3" charset="0"/>
                <a:sym typeface="Gill Sans" charset="0"/>
              </a:rPr>
              <a:t>PRATIQUE</a:t>
            </a:r>
          </a:p>
          <a:p>
            <a:pPr defTabSz="914400" fontAlgn="base">
              <a:spcBef>
                <a:spcPct val="0"/>
              </a:spcBef>
              <a:spcAft>
                <a:spcPct val="0"/>
              </a:spcAft>
            </a:pPr>
            <a:endParaRPr lang="fr-FR" sz="1600" dirty="0">
              <a:solidFill>
                <a:srgbClr val="932F79"/>
              </a:solidFill>
              <a:latin typeface="Century Gothic" panose="020B0502020202020204" pitchFamily="34" charset="0"/>
              <a:ea typeface="ヒラギノ角ゴ ProN W3" charset="0"/>
              <a:cs typeface="ヒラギノ角ゴ ProN W3" charset="0"/>
              <a:sym typeface="Gill Sans" charset="0"/>
            </a:endParaRPr>
          </a:p>
          <a:p>
            <a:pPr defTabSz="914400" fontAlgn="base">
              <a:spcBef>
                <a:spcPct val="0"/>
              </a:spcBef>
              <a:spcAft>
                <a:spcPct val="0"/>
              </a:spcAft>
            </a:pPr>
            <a:endParaRPr lang="fr-FR" sz="1600" dirty="0">
              <a:solidFill>
                <a:srgbClr val="932F79"/>
              </a:solidFill>
              <a:latin typeface="Century Gothic" panose="020B0502020202020204" pitchFamily="34" charset="0"/>
              <a:ea typeface="ヒラギノ角ゴ ProN W3" charset="0"/>
              <a:cs typeface="ヒラギノ角ゴ ProN W3" charset="0"/>
              <a:sym typeface="Gill Sans" charset="0"/>
            </a:endParaRPr>
          </a:p>
          <a:p>
            <a:pPr marL="285750" lvl="1" indent="-285750">
              <a:spcBef>
                <a:spcPct val="20000"/>
              </a:spcBef>
              <a:buFont typeface="Arial" panose="020B0604020202020204" pitchFamily="34" charset="0"/>
              <a:buChar char="•"/>
            </a:pPr>
            <a:r>
              <a:rPr lang="fr-FR" sz="1600" dirty="0">
                <a:solidFill>
                  <a:srgbClr val="932F79"/>
                </a:solidFill>
                <a:latin typeface="Century Gothic" panose="020B0502020202020204" pitchFamily="34" charset="0"/>
                <a:ea typeface="ヒラギノ角ゴ ProN W3" charset="0"/>
                <a:cs typeface="ヒラギノ角ゴ ProN W3" charset="0"/>
                <a:sym typeface="Gill Sans" charset="0"/>
              </a:rPr>
              <a:t>Météo – </a:t>
            </a:r>
            <a:r>
              <a:rPr lang="fr-FR" sz="1400" dirty="0">
                <a:solidFill>
                  <a:srgbClr val="932F79"/>
                </a:solidFill>
                <a:latin typeface="Century Gothic" panose="020B0502020202020204" pitchFamily="34" charset="0"/>
              </a:rPr>
              <a:t>6 / 8° </a:t>
            </a:r>
            <a:r>
              <a:rPr lang="fr-FR" sz="1400" dirty="0" smtClean="0">
                <a:solidFill>
                  <a:srgbClr val="932F79"/>
                </a:solidFill>
                <a:latin typeface="Century Gothic" panose="020B0502020202020204" pitchFamily="34" charset="0"/>
              </a:rPr>
              <a:t>C au mois de mars</a:t>
            </a:r>
            <a:endParaRPr lang="fr-FR" sz="1400" dirty="0">
              <a:solidFill>
                <a:srgbClr val="932F79"/>
              </a:solidFill>
              <a:latin typeface="Century Gothic" panose="020B0502020202020204" pitchFamily="34" charset="0"/>
            </a:endParaRPr>
          </a:p>
          <a:p>
            <a:pPr marL="285750" indent="-285750" defTabSz="914400" fontAlgn="base">
              <a:spcBef>
                <a:spcPct val="0"/>
              </a:spcBef>
              <a:spcAft>
                <a:spcPct val="0"/>
              </a:spcAft>
              <a:buFont typeface="Arial" panose="020B0604020202020204" pitchFamily="34" charset="0"/>
              <a:buChar char="•"/>
            </a:pPr>
            <a:endParaRPr lang="fr-FR" sz="1600" dirty="0">
              <a:solidFill>
                <a:srgbClr val="932F79"/>
              </a:solidFill>
              <a:latin typeface="Century Gothic" panose="020B0502020202020204" pitchFamily="34" charset="0"/>
              <a:ea typeface="ヒラギノ角ゴ ProN W3" charset="0"/>
              <a:cs typeface="ヒラギノ角ゴ ProN W3" charset="0"/>
              <a:sym typeface="Gill Sans" charset="0"/>
            </a:endParaRPr>
          </a:p>
          <a:p>
            <a:pPr marL="285750" indent="-285750" defTabSz="914400" fontAlgn="base">
              <a:spcBef>
                <a:spcPct val="0"/>
              </a:spcBef>
              <a:spcAft>
                <a:spcPct val="0"/>
              </a:spcAft>
              <a:buFont typeface="Arial" panose="020B0604020202020204" pitchFamily="34" charset="0"/>
              <a:buChar char="•"/>
            </a:pPr>
            <a:r>
              <a:rPr lang="fr-FR" sz="1600" dirty="0" smtClean="0">
                <a:solidFill>
                  <a:srgbClr val="932F79"/>
                </a:solidFill>
                <a:latin typeface="Century Gothic" panose="020B0502020202020204" pitchFamily="34" charset="0"/>
                <a:ea typeface="ヒラギノ角ゴ ProN W3" charset="0"/>
                <a:cs typeface="ヒラギノ角ゴ ProN W3" charset="0"/>
                <a:sym typeface="Gill Sans" charset="0"/>
              </a:rPr>
              <a:t>Langue officielle : hongrois</a:t>
            </a:r>
            <a:endParaRPr lang="fr-FR" sz="1600" dirty="0">
              <a:solidFill>
                <a:srgbClr val="932F79"/>
              </a:solidFill>
              <a:latin typeface="Century Gothic" panose="020B0502020202020204" pitchFamily="34" charset="0"/>
              <a:ea typeface="ヒラギノ角ゴ ProN W3" charset="0"/>
              <a:cs typeface="ヒラギノ角ゴ ProN W3" charset="0"/>
              <a:sym typeface="Gill Sans" charset="0"/>
            </a:endParaRPr>
          </a:p>
          <a:p>
            <a:pPr marL="285750" indent="-285750" defTabSz="914400" fontAlgn="base">
              <a:spcBef>
                <a:spcPct val="0"/>
              </a:spcBef>
              <a:spcAft>
                <a:spcPct val="0"/>
              </a:spcAft>
              <a:buFont typeface="Arial" panose="020B0604020202020204" pitchFamily="34" charset="0"/>
              <a:buChar char="•"/>
            </a:pPr>
            <a:endParaRPr lang="fr-FR" sz="1600" dirty="0">
              <a:solidFill>
                <a:srgbClr val="932F79"/>
              </a:solidFill>
              <a:latin typeface="Century Gothic" panose="020B0502020202020204" pitchFamily="34" charset="0"/>
              <a:ea typeface="ヒラギノ角ゴ ProN W3" charset="0"/>
              <a:cs typeface="ヒラギノ角ゴ ProN W3" charset="0"/>
              <a:sym typeface="Gill Sans" charset="0"/>
            </a:endParaRPr>
          </a:p>
          <a:p>
            <a:pPr marL="285750" lvl="1" indent="-285750">
              <a:spcBef>
                <a:spcPct val="20000"/>
              </a:spcBef>
              <a:buFont typeface="Arial" panose="020B0604020202020204" pitchFamily="34" charset="0"/>
              <a:buChar char="•"/>
            </a:pPr>
            <a:r>
              <a:rPr lang="fr-FR" sz="1600" dirty="0" smtClean="0">
                <a:solidFill>
                  <a:srgbClr val="932F79"/>
                </a:solidFill>
                <a:latin typeface="Century Gothic" panose="020B0502020202020204" pitchFamily="34" charset="0"/>
                <a:ea typeface="ヒラギノ角ゴ ProN W3" charset="0"/>
                <a:cs typeface="ヒラギノ角ゴ ProN W3" charset="0"/>
                <a:sym typeface="Gill Sans" charset="0"/>
              </a:rPr>
              <a:t>Monnaie :  </a:t>
            </a:r>
            <a:r>
              <a:rPr lang="fr-FR" sz="1400" dirty="0">
                <a:solidFill>
                  <a:srgbClr val="932F79"/>
                </a:solidFill>
                <a:latin typeface="Century Gothic" panose="020B0502020202020204" pitchFamily="34" charset="0"/>
              </a:rPr>
              <a:t>le Forint (HUF), 1€ = 314,058 HUF</a:t>
            </a:r>
          </a:p>
          <a:p>
            <a:pPr marL="285750" indent="-285750" defTabSz="914400" fontAlgn="base">
              <a:spcBef>
                <a:spcPct val="0"/>
              </a:spcBef>
              <a:spcAft>
                <a:spcPct val="0"/>
              </a:spcAft>
              <a:buFont typeface="Arial" panose="020B0604020202020204" pitchFamily="34" charset="0"/>
              <a:buChar char="•"/>
            </a:pPr>
            <a:endParaRPr lang="fr-FR" sz="1600" dirty="0" smtClean="0">
              <a:solidFill>
                <a:srgbClr val="932F79"/>
              </a:solidFill>
              <a:latin typeface="Century Gothic" panose="020B0502020202020204" pitchFamily="34" charset="0"/>
              <a:ea typeface="ヒラギノ角ゴ ProN W3" charset="0"/>
              <a:cs typeface="ヒラギノ角ゴ ProN W3" charset="0"/>
              <a:sym typeface="Gill Sans" charset="0"/>
            </a:endParaRPr>
          </a:p>
          <a:p>
            <a:pPr marL="285750" indent="-285750" defTabSz="914400" fontAlgn="base">
              <a:spcBef>
                <a:spcPct val="0"/>
              </a:spcBef>
              <a:spcAft>
                <a:spcPct val="0"/>
              </a:spcAft>
              <a:buFont typeface="Arial" panose="020B0604020202020204" pitchFamily="34" charset="0"/>
              <a:buChar char="•"/>
            </a:pPr>
            <a:r>
              <a:rPr lang="fr-FR" sz="1600" dirty="0" smtClean="0">
                <a:solidFill>
                  <a:srgbClr val="932F79"/>
                </a:solidFill>
                <a:latin typeface="Century Gothic" panose="020B0502020202020204" pitchFamily="34" charset="0"/>
                <a:ea typeface="ヒラギノ角ゴ ProN W3" charset="0"/>
                <a:cs typeface="ヒラギノ角ゴ ProN W3" charset="0"/>
                <a:sym typeface="Gill Sans" charset="0"/>
              </a:rPr>
              <a:t>Fuseau horaire : pas de décalage horaire</a:t>
            </a:r>
            <a:endParaRPr lang="fr-FR" sz="1600" dirty="0">
              <a:solidFill>
                <a:srgbClr val="932F79"/>
              </a:solidFill>
              <a:latin typeface="Century Gothic" panose="020B0502020202020204" pitchFamily="34" charset="0"/>
              <a:ea typeface="ヒラギノ角ゴ ProN W3" charset="0"/>
              <a:cs typeface="ヒラギノ角ゴ ProN W3" charset="0"/>
              <a:sym typeface="Gill Sans" charset="0"/>
            </a:endParaRPr>
          </a:p>
          <a:p>
            <a:pPr marL="285750" indent="-285750" defTabSz="914400" fontAlgn="base">
              <a:spcBef>
                <a:spcPct val="0"/>
              </a:spcBef>
              <a:spcAft>
                <a:spcPct val="0"/>
              </a:spcAft>
              <a:buFont typeface="Arial" panose="020B0604020202020204" pitchFamily="34" charset="0"/>
              <a:buChar char="•"/>
            </a:pPr>
            <a:endParaRPr lang="fr-FR" sz="1600" dirty="0">
              <a:solidFill>
                <a:srgbClr val="932F79"/>
              </a:solidFill>
              <a:latin typeface="Century Gothic" panose="020B0502020202020204" pitchFamily="34" charset="0"/>
              <a:ea typeface="ヒラギノ角ゴ ProN W3" charset="0"/>
              <a:cs typeface="ヒラギノ角ゴ ProN W3" charset="0"/>
              <a:sym typeface="Gill Sans" charset="0"/>
            </a:endParaRPr>
          </a:p>
          <a:p>
            <a:pPr marL="285750" indent="-285750" defTabSz="914400" fontAlgn="base">
              <a:spcBef>
                <a:spcPct val="0"/>
              </a:spcBef>
              <a:spcAft>
                <a:spcPct val="0"/>
              </a:spcAft>
              <a:buFont typeface="Arial" panose="020B0604020202020204" pitchFamily="34" charset="0"/>
              <a:buChar char="•"/>
            </a:pPr>
            <a:r>
              <a:rPr lang="fr-FR" sz="1600" dirty="0">
                <a:solidFill>
                  <a:srgbClr val="932F79"/>
                </a:solidFill>
                <a:latin typeface="Century Gothic" panose="020B0502020202020204" pitchFamily="34" charset="0"/>
                <a:ea typeface="ヒラギノ角ゴ ProN W3" charset="0"/>
                <a:cs typeface="ヒラギノ角ゴ ProN W3" charset="0"/>
                <a:sym typeface="Gill Sans" charset="0"/>
              </a:rPr>
              <a:t>Formalités </a:t>
            </a:r>
            <a:r>
              <a:rPr lang="fr-FR" sz="1600" dirty="0" smtClean="0">
                <a:solidFill>
                  <a:srgbClr val="932F79"/>
                </a:solidFill>
                <a:latin typeface="Century Gothic" panose="020B0502020202020204" pitchFamily="34" charset="0"/>
                <a:ea typeface="ヒラギノ角ゴ ProN W3" charset="0"/>
                <a:cs typeface="ヒラギノ角ゴ ProN W3" charset="0"/>
                <a:sym typeface="Gill Sans" charset="0"/>
              </a:rPr>
              <a:t>: </a:t>
            </a:r>
            <a:r>
              <a:rPr lang="fr-FR" sz="1600" dirty="0">
                <a:solidFill>
                  <a:srgbClr val="932F79"/>
                </a:solidFill>
                <a:latin typeface="Century Gothic" panose="020B0502020202020204" pitchFamily="34" charset="0"/>
                <a:ea typeface="ヒラギノ角ゴ ProN W3" charset="0"/>
                <a:cs typeface="ヒラギノ角ゴ ProN W3" charset="0"/>
                <a:sym typeface="Gill Sans" charset="0"/>
              </a:rPr>
              <a:t>passeport </a:t>
            </a:r>
            <a:r>
              <a:rPr lang="fr-FR" sz="1600" dirty="0" smtClean="0">
                <a:solidFill>
                  <a:srgbClr val="932F79"/>
                </a:solidFill>
                <a:latin typeface="Century Gothic" panose="020B0502020202020204" pitchFamily="34" charset="0"/>
                <a:ea typeface="ヒラギノ角ゴ ProN W3" charset="0"/>
                <a:cs typeface="ヒラギノ角ゴ ProN W3" charset="0"/>
                <a:sym typeface="Gill Sans" charset="0"/>
              </a:rPr>
              <a:t>ou carte d’identité en cours de validité</a:t>
            </a:r>
            <a:endParaRPr kumimoji="0" lang="en-US" sz="1600" b="0" i="0" u="none" strike="noStrike" cap="none" normalizeH="0" baseline="0" dirty="0" smtClean="0">
              <a:ln>
                <a:noFill/>
              </a:ln>
              <a:solidFill>
                <a:srgbClr val="932F79"/>
              </a:solidFill>
              <a:effectLst/>
              <a:latin typeface="Century Gothic" panose="020B0502020202020204" pitchFamily="34" charset="0"/>
              <a:ea typeface="ヒラギノ角ゴ ProN W3" charset="0"/>
              <a:cs typeface="ヒラギノ角ゴ ProN W3" charset="0"/>
              <a:sym typeface="Gill Sans" charset="0"/>
            </a:endParaRPr>
          </a:p>
        </p:txBody>
      </p:sp>
      <p:sp>
        <p:nvSpPr>
          <p:cNvPr id="12" name="Rectangle 11"/>
          <p:cNvSpPr/>
          <p:nvPr/>
        </p:nvSpPr>
        <p:spPr>
          <a:xfrm>
            <a:off x="0" y="279400"/>
            <a:ext cx="4255008" cy="397933"/>
          </a:xfrm>
          <a:prstGeom prst="rect">
            <a:avLst/>
          </a:prstGeom>
          <a:solidFill>
            <a:srgbClr val="932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400" dirty="0">
                <a:solidFill>
                  <a:schemeClr val="bg1"/>
                </a:solidFill>
                <a:latin typeface="Century Gothic" panose="020B0502020202020204" pitchFamily="34" charset="0"/>
              </a:rPr>
              <a:t>DESTINATION </a:t>
            </a:r>
            <a:r>
              <a:rPr lang="fr-FR" sz="2400" dirty="0" smtClean="0">
                <a:solidFill>
                  <a:schemeClr val="bg1"/>
                </a:solidFill>
                <a:latin typeface="Century Gothic" panose="020B0502020202020204" pitchFamily="34" charset="0"/>
              </a:rPr>
              <a:t>BUDAPEST</a:t>
            </a:r>
            <a:endParaRPr lang="fr-FR"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2269587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hème Office">
  <a:themeElements>
    <a:clrScheme name="Personnalisée 1">
      <a:dk1>
        <a:sysClr val="windowText" lastClr="000000"/>
      </a:dk1>
      <a:lt1>
        <a:sysClr val="window" lastClr="FFFFFF"/>
      </a:lt1>
      <a:dk2>
        <a:srgbClr val="932F79"/>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othicaire">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 Diapositive de titre">
  <a:themeElements>
    <a:clrScheme name="">
      <a:dk1>
        <a:srgbClr val="000000"/>
      </a:dk1>
      <a:lt1>
        <a:srgbClr val="FFFFFF"/>
      </a:lt1>
      <a:dk2>
        <a:srgbClr val="000000"/>
      </a:dk2>
      <a:lt2>
        <a:srgbClr val="000000"/>
      </a:lt2>
      <a:accent1>
        <a:srgbClr val="660066"/>
      </a:accent1>
      <a:accent2>
        <a:srgbClr val="333399"/>
      </a:accent2>
      <a:accent3>
        <a:srgbClr val="FFFFFF"/>
      </a:accent3>
      <a:accent4>
        <a:srgbClr val="000000"/>
      </a:accent4>
      <a:accent5>
        <a:srgbClr val="B8AAB8"/>
      </a:accent5>
      <a:accent6>
        <a:srgbClr val="2D2D8A"/>
      </a:accent6>
      <a:hlink>
        <a:srgbClr val="009999"/>
      </a:hlink>
      <a:folHlink>
        <a:srgbClr val="99CC00"/>
      </a:folHlink>
    </a:clrScheme>
    <a:fontScheme name="Default - Diapositive de titre">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60066"/>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660066"/>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Diapositive de ti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C36A738A483844882768E861C7B75E" ma:contentTypeVersion="0" ma:contentTypeDescription="Crée un document." ma:contentTypeScope="" ma:versionID="f723bd0fa60b2e1130cbed0411dd7a9c">
  <xsd:schema xmlns:xsd="http://www.w3.org/2001/XMLSchema" xmlns:xs="http://www.w3.org/2001/XMLSchema" xmlns:p="http://schemas.microsoft.com/office/2006/metadata/properties" targetNamespace="http://schemas.microsoft.com/office/2006/metadata/properties" ma:root="true" ma:fieldsID="36883d0f3030e52908f9a4448a35c02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06E1B0-36D5-43A8-850F-8B59D53C6E6D}">
  <ds:schemaRefs>
    <ds:schemaRef ds:uri="http://schemas.microsoft.com/sharepoint/v3/contenttype/forms"/>
  </ds:schemaRefs>
</ds:datastoreItem>
</file>

<file path=customXml/itemProps2.xml><?xml version="1.0" encoding="utf-8"?>
<ds:datastoreItem xmlns:ds="http://schemas.openxmlformats.org/officeDocument/2006/customXml" ds:itemID="{B484D1D3-2F3E-41B8-8342-0F2F5E59D1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8028685-F6E9-4685-A2DA-C13B6CAEB4BE}">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6750</TotalTime>
  <Words>929</Words>
  <Application>Microsoft Office PowerPoint</Application>
  <PresentationFormat>Affichage à l'écran (16:9)</PresentationFormat>
  <Paragraphs>321</Paragraphs>
  <Slides>28</Slides>
  <Notes>22</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28</vt:i4>
      </vt:variant>
    </vt:vector>
  </HeadingPairs>
  <TitlesOfParts>
    <vt:vector size="41" baseType="lpstr">
      <vt:lpstr>ＭＳ Ｐゴシック</vt:lpstr>
      <vt:lpstr>Arial</vt:lpstr>
      <vt:lpstr>Book Antiqua</vt:lpstr>
      <vt:lpstr>Calibri</vt:lpstr>
      <vt:lpstr>Century Gothic</vt:lpstr>
      <vt:lpstr>Gill Sans</vt:lpstr>
      <vt:lpstr>Lucida Grande</vt:lpstr>
      <vt:lpstr>Tahoma</vt:lpstr>
      <vt:lpstr>Times New Roman</vt:lpstr>
      <vt:lpstr>Wingdings</vt:lpstr>
      <vt:lpstr>ヒラギノ角ゴ ProN W3</vt:lpstr>
      <vt:lpstr>Thème Office</vt:lpstr>
      <vt:lpstr>Default - Diapositive de titre</vt:lpstr>
      <vt:lpstr>SEMINAIRE LABS 2017  BUDAPEST, DU 23 AU 26 MARS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LABS 2015  PRESENTATION AMSTERDAM – MARS 2015</dc:title>
  <dc:creator>EVEA_AIO_1</dc:creator>
  <cp:lastModifiedBy>Bertrand PIGOIS</cp:lastModifiedBy>
  <cp:revision>99</cp:revision>
  <dcterms:modified xsi:type="dcterms:W3CDTF">2017-02-14T13:51:41Z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90bcd629-3fc8-4a6d-a56a-b7c587f68e2a</vt:lpwstr>
  </property>
  <property fmtid="{D5CDD505-2E9C-101B-9397-08002B2CF9AE}" pid="3" name="ContentTypeId">
    <vt:lpwstr>0x01010013C36A738A483844882768E861C7B75E</vt:lpwstr>
  </property>
</Properties>
</file>