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3" r:id="rId8"/>
    <p:sldId id="268" r:id="rId9"/>
    <p:sldId id="269" r:id="rId10"/>
    <p:sldId id="270" r:id="rId11"/>
    <p:sldId id="271" r:id="rId12"/>
    <p:sldId id="272" r:id="rId13"/>
    <p:sldId id="273" r:id="rId14"/>
    <p:sldId id="277" r:id="rId15"/>
    <p:sldId id="274" r:id="rId16"/>
    <p:sldId id="275" r:id="rId17"/>
    <p:sldId id="276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40" autoAdjust="0"/>
  </p:normalViewPr>
  <p:slideViewPr>
    <p:cSldViewPr snapToGrid="0" snapToObjects="1"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F51-498C-7348-A6EC-34B364EBA2B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CC0C-0F86-F440-8CB5-DA71737AD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04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F51-498C-7348-A6EC-34B364EBA2B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CC0C-0F86-F440-8CB5-DA71737AD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31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F51-498C-7348-A6EC-34B364EBA2B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CC0C-0F86-F440-8CB5-DA71737AD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7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F51-498C-7348-A6EC-34B364EBA2B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CC0C-0F86-F440-8CB5-DA71737AD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1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F51-498C-7348-A6EC-34B364EBA2B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CC0C-0F86-F440-8CB5-DA71737AD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0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F51-498C-7348-A6EC-34B364EBA2B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CC0C-0F86-F440-8CB5-DA71737AD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16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F51-498C-7348-A6EC-34B364EBA2B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CC0C-0F86-F440-8CB5-DA71737AD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67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F51-498C-7348-A6EC-34B364EBA2B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CC0C-0F86-F440-8CB5-DA71737AD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44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F51-498C-7348-A6EC-34B364EBA2B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CC0C-0F86-F440-8CB5-DA71737AD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9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F51-498C-7348-A6EC-34B364EBA2B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CC0C-0F86-F440-8CB5-DA71737AD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83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F51-498C-7348-A6EC-34B364EBA2B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CC0C-0F86-F440-8CB5-DA71737AD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0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1BF51-498C-7348-A6EC-34B364EBA2B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CC0C-0F86-F440-8CB5-DA71737AD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8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5641" y="5630983"/>
            <a:ext cx="7863580" cy="610903"/>
          </a:xfrm>
        </p:spPr>
        <p:txBody>
          <a:bodyPr>
            <a:normAutofit/>
          </a:bodyPr>
          <a:lstStyle/>
          <a:p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 – 22 Mars 2015</a:t>
            </a:r>
          </a:p>
        </p:txBody>
      </p:sp>
      <p:pic>
        <p:nvPicPr>
          <p:cNvPr id="4" name="Image 3" descr="amsterd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452"/>
            <a:ext cx="9144000" cy="400832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590" y="443619"/>
            <a:ext cx="9098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BIENVENUE A AMSTERDAM – 7</a:t>
            </a:r>
            <a:r>
              <a:rPr lang="fr-FR" sz="24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ème</a:t>
            </a:r>
            <a:r>
              <a:rPr 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SEMINAIRE ANNUEL DU LAB’S</a:t>
            </a:r>
            <a:endParaRPr lang="fr-F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Espace réservé du contenu 4" descr="open-graph-01-544a4af72ce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403796" y="5630983"/>
            <a:ext cx="1319640" cy="72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8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5-03-01 à 11.10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90" y="129595"/>
            <a:ext cx="11481430" cy="678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3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5-03-01 à 11.14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8040" y="-45358"/>
            <a:ext cx="12765388" cy="71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05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9" y="1756011"/>
            <a:ext cx="7801153" cy="441270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55910" y="771090"/>
            <a:ext cx="831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 </a:t>
            </a:r>
            <a:r>
              <a:rPr lang="fr-FR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– </a:t>
            </a:r>
            <a:r>
              <a:rPr lang="fr-F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L’INTELLIGENCE ARTIFICIELLE OU L’AVOCAT ROBOT</a:t>
            </a:r>
            <a:endParaRPr lang="fr-F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389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olu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94" y="1922155"/>
            <a:ext cx="6268108" cy="4387676"/>
          </a:xfrm>
          <a:prstGeom prst="rect">
            <a:avLst/>
          </a:prstGeom>
        </p:spPr>
      </p:pic>
      <p:pic>
        <p:nvPicPr>
          <p:cNvPr id="3" name="Image 2" descr="Logo LAB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6" y="627430"/>
            <a:ext cx="2133600" cy="1028700"/>
          </a:xfrm>
          <a:prstGeom prst="rect">
            <a:avLst/>
          </a:prstGeom>
        </p:spPr>
      </p:pic>
      <p:pic>
        <p:nvPicPr>
          <p:cNvPr id="4" name="Image 3" descr="rubon471-7951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18" y="579226"/>
            <a:ext cx="2041370" cy="924076"/>
          </a:xfrm>
          <a:prstGeom prst="rect">
            <a:avLst/>
          </a:prstGeom>
        </p:spPr>
      </p:pic>
      <p:sp>
        <p:nvSpPr>
          <p:cNvPr id="5" name="Double flèche horizontale 4"/>
          <p:cNvSpPr/>
          <p:nvPr/>
        </p:nvSpPr>
        <p:spPr>
          <a:xfrm>
            <a:off x="3025862" y="881245"/>
            <a:ext cx="3067956" cy="22031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4328214" y="1101557"/>
            <a:ext cx="278613" cy="103675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5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6634" y="510748"/>
            <a:ext cx="885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 RETOUR AUX FONDAMENTAUX : UNE SOLUTION DE </a:t>
            </a:r>
            <a:r>
              <a:rPr lang="fr-FR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GESTION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DES 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CABINETS D’AVOCATS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594461" y="1829030"/>
            <a:ext cx="60465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1- Module de suivi de gestion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 smtClean="0"/>
              <a:t>2-  Module de suivi de productivité</a:t>
            </a:r>
          </a:p>
          <a:p>
            <a:endParaRPr lang="fr-FR" dirty="0"/>
          </a:p>
        </p:txBody>
      </p:sp>
      <p:sp>
        <p:nvSpPr>
          <p:cNvPr id="4" name="Flèche vers le bas 3"/>
          <p:cNvSpPr/>
          <p:nvPr/>
        </p:nvSpPr>
        <p:spPr>
          <a:xfrm>
            <a:off x="4109614" y="3412228"/>
            <a:ext cx="880846" cy="728972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6" name="Image 5" descr="diagramme-statistiques-1132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" y="4079082"/>
            <a:ext cx="4307120" cy="259359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990460" y="4424182"/>
            <a:ext cx="36513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Refonte complète du module Statistiques</a:t>
            </a:r>
          </a:p>
        </p:txBody>
      </p:sp>
    </p:spTree>
    <p:extLst>
      <p:ext uri="{BB962C8B-B14F-4D97-AF65-F5344CB8AC3E}">
        <p14:creationId xmlns:p14="http://schemas.microsoft.com/office/powerpoint/2010/main" val="16087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98169" y="421022"/>
            <a:ext cx="5121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MOBILITE</a:t>
            </a:r>
          </a:p>
        </p:txBody>
      </p:sp>
      <p:pic>
        <p:nvPicPr>
          <p:cNvPr id="3" name="Image 2" descr="Capture_d_ecran_2013-03-14_a_17-14-59-5488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6" y="2216932"/>
            <a:ext cx="1630187" cy="3332276"/>
          </a:xfrm>
          <a:prstGeom prst="rect">
            <a:avLst/>
          </a:prstGeom>
        </p:spPr>
      </p:pic>
      <p:pic>
        <p:nvPicPr>
          <p:cNvPr id="4" name="Image 3" descr="secib-expert-pour-ipad-1-0-s-386x47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37" y="2216932"/>
            <a:ext cx="2371890" cy="3332276"/>
          </a:xfrm>
          <a:prstGeom prst="rect">
            <a:avLst/>
          </a:prstGeom>
        </p:spPr>
      </p:pic>
      <p:pic>
        <p:nvPicPr>
          <p:cNvPr id="5" name="Image 4" descr="visu_news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64" y="2216932"/>
            <a:ext cx="2167365" cy="33322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729873" y="4266974"/>
            <a:ext cx="2167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 a a 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729873" y="2216932"/>
            <a:ext cx="216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DEMAIN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74482" y="3057586"/>
            <a:ext cx="2538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Extraction </a:t>
            </a:r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d’un </a:t>
            </a:r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dossier complet</a:t>
            </a:r>
          </a:p>
        </p:txBody>
      </p:sp>
    </p:spTree>
    <p:extLst>
      <p:ext uri="{BB962C8B-B14F-4D97-AF65-F5344CB8AC3E}">
        <p14:creationId xmlns:p14="http://schemas.microsoft.com/office/powerpoint/2010/main" val="3827701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6366" y="531454"/>
            <a:ext cx="88627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CUSTOMER RELATIONSHIP MANAGEMENT (C.R.M)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31660" y="1173340"/>
            <a:ext cx="78549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OU GESTION de la RELATION CLIENT (G.R.C)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8488" y="2146522"/>
            <a:ext cx="38860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1- Connaître son client</a:t>
            </a:r>
          </a:p>
          <a:p>
            <a:endParaRPr lang="fr-FR" sz="2800" dirty="0" smtClean="0"/>
          </a:p>
          <a:p>
            <a:r>
              <a:rPr lang="fr-FR" sz="2800" dirty="0" smtClean="0"/>
              <a:t>2- Fidéliser son client</a:t>
            </a:r>
          </a:p>
          <a:p>
            <a:endParaRPr lang="fr-FR" sz="2800" dirty="0" smtClean="0"/>
          </a:p>
        </p:txBody>
      </p:sp>
      <p:sp>
        <p:nvSpPr>
          <p:cNvPr id="7" name="Accolade fermante 6"/>
          <p:cNvSpPr/>
          <p:nvPr/>
        </p:nvSpPr>
        <p:spPr>
          <a:xfrm>
            <a:off x="3658290" y="2146522"/>
            <a:ext cx="538390" cy="1401106"/>
          </a:xfrm>
          <a:prstGeom prst="rightBrace">
            <a:avLst>
              <a:gd name="adj1" fmla="val 8333"/>
              <a:gd name="adj2" fmla="val 5119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638437" y="2401896"/>
            <a:ext cx="3623778" cy="10767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AUTOMATISATION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41756" y="3962404"/>
            <a:ext cx="4472777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Définition de profils clients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Cibler la communication ; réseaux sociaux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Optimiser la stratégie marketing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Gestion des RDV, appels et fiches contacts,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Satisfaire la relation affective du client avec le Cabinet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376996" y="3962404"/>
            <a:ext cx="2988755" cy="20313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FIDELISER UN CLIENT COUTE CINQ FOIS MOINS CHER QUE DE LE PROSPECTER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24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2122" y="103530"/>
            <a:ext cx="8959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UNE GESTION DE PROJET SECURISEE </a:t>
            </a:r>
            <a:endParaRPr lang="fr-FR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ET </a:t>
            </a:r>
            <a:r>
              <a:rPr lang="fr-F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COLLABORATIVE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3439" y="1525342"/>
            <a:ext cx="347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1- Un mode « Check-List »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4044827" y="1504636"/>
            <a:ext cx="436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2- Un mode « arbre de décision »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393440" y="3362802"/>
            <a:ext cx="3568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3- Une fonction </a:t>
            </a:r>
            <a:r>
              <a:rPr lang="fr-FR" sz="2400" dirty="0" err="1" smtClean="0"/>
              <a:t>versioning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4044827" y="3362802"/>
            <a:ext cx="50318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4- Une plateforme collaborative avocat-client, dotée des attributs minimaux suivants : 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gestion des droits d’accès, 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module type </a:t>
            </a:r>
            <a:r>
              <a:rPr lang="fr-FR" dirty="0" err="1" smtClean="0"/>
              <a:t>Doodle</a:t>
            </a:r>
            <a:r>
              <a:rPr lang="fr-FR" dirty="0" smtClean="0"/>
              <a:t> de fixation de réunions ou RDV de travail sur le projet,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interface VISIO, attributions et suivi des tâches par intervenants, possibilité pour le client d’incrémenter son acte selon ses souhaits</a:t>
            </a:r>
            <a:endParaRPr lang="fr-FR" dirty="0"/>
          </a:p>
        </p:txBody>
      </p:sp>
      <p:pic>
        <p:nvPicPr>
          <p:cNvPr id="7" name="Image 6" descr="checkbo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93" y="2131949"/>
            <a:ext cx="1630437" cy="1119853"/>
          </a:xfrm>
          <a:prstGeom prst="rect">
            <a:avLst/>
          </a:prstGeom>
        </p:spPr>
      </p:pic>
      <p:sp>
        <p:nvSpPr>
          <p:cNvPr id="8" name="Processus 7"/>
          <p:cNvSpPr/>
          <p:nvPr/>
        </p:nvSpPr>
        <p:spPr>
          <a:xfrm>
            <a:off x="5066387" y="1987008"/>
            <a:ext cx="2077633" cy="123680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utre processus 8"/>
          <p:cNvSpPr/>
          <p:nvPr/>
        </p:nvSpPr>
        <p:spPr>
          <a:xfrm>
            <a:off x="5190630" y="2150358"/>
            <a:ext cx="510781" cy="26227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utre processus 9"/>
          <p:cNvSpPr/>
          <p:nvPr/>
        </p:nvSpPr>
        <p:spPr>
          <a:xfrm>
            <a:off x="5190630" y="2705584"/>
            <a:ext cx="559098" cy="269178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Décision 10"/>
          <p:cNvSpPr/>
          <p:nvPr/>
        </p:nvSpPr>
        <p:spPr>
          <a:xfrm>
            <a:off x="6184581" y="2099736"/>
            <a:ext cx="503878" cy="200927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Décision 11"/>
          <p:cNvSpPr/>
          <p:nvPr/>
        </p:nvSpPr>
        <p:spPr>
          <a:xfrm>
            <a:off x="6184581" y="2347444"/>
            <a:ext cx="455561" cy="187123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Décision 12"/>
          <p:cNvSpPr/>
          <p:nvPr/>
        </p:nvSpPr>
        <p:spPr>
          <a:xfrm>
            <a:off x="6232898" y="2612022"/>
            <a:ext cx="455561" cy="187123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écision 13"/>
          <p:cNvSpPr/>
          <p:nvPr/>
        </p:nvSpPr>
        <p:spPr>
          <a:xfrm>
            <a:off x="6232898" y="2929899"/>
            <a:ext cx="455561" cy="179452"/>
          </a:xfrm>
          <a:prstGeom prst="flowChartDecis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5749728" y="2162624"/>
            <a:ext cx="338219" cy="100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749728" y="2347444"/>
            <a:ext cx="386536" cy="93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5798045" y="2660721"/>
            <a:ext cx="386536" cy="17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5798045" y="2891938"/>
            <a:ext cx="386536" cy="89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Image 26" descr="version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14" y="4077756"/>
            <a:ext cx="1775140" cy="17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6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8049" y="193256"/>
            <a:ext cx="8883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UNE SOLUTION OUVERTE  ET CAPABLE DE TRAVAILLER AVEC D’AUTRES APPLICATIONS</a:t>
            </a:r>
            <a:r>
              <a:rPr lang="fr-FR" sz="3600" dirty="0" smtClean="0"/>
              <a:t> </a:t>
            </a:r>
            <a:endParaRPr lang="fr-FR" sz="3600" dirty="0"/>
          </a:p>
        </p:txBody>
      </p:sp>
      <p:pic>
        <p:nvPicPr>
          <p:cNvPr id="3" name="Image 2" descr="wp-pdf-stamper-package-cover-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5" y="1929766"/>
            <a:ext cx="1758233" cy="1758233"/>
          </a:xfrm>
          <a:prstGeom prst="rect">
            <a:avLst/>
          </a:prstGeom>
        </p:spPr>
      </p:pic>
      <p:pic>
        <p:nvPicPr>
          <p:cNvPr id="4" name="Image 3" descr="SecibSta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07" y="1967229"/>
            <a:ext cx="2208067" cy="1641896"/>
          </a:xfrm>
          <a:prstGeom prst="rect">
            <a:avLst/>
          </a:prstGeom>
        </p:spPr>
      </p:pic>
      <p:pic>
        <p:nvPicPr>
          <p:cNvPr id="5" name="Image 4" descr="splayce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558" y="2096890"/>
            <a:ext cx="2847973" cy="711993"/>
          </a:xfrm>
          <a:prstGeom prst="rect">
            <a:avLst/>
          </a:prstGeom>
        </p:spPr>
      </p:pic>
      <p:pic>
        <p:nvPicPr>
          <p:cNvPr id="6" name="Image 5" descr="Sign-eas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3" y="4216060"/>
            <a:ext cx="3313169" cy="1553048"/>
          </a:xfrm>
          <a:prstGeom prst="rect">
            <a:avLst/>
          </a:prstGeom>
        </p:spPr>
      </p:pic>
      <p:pic>
        <p:nvPicPr>
          <p:cNvPr id="7" name="Image 6" descr="evernote_ipad_wallpap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96" y="3924869"/>
            <a:ext cx="2018153" cy="2018153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1863657" y="2788177"/>
            <a:ext cx="8973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8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 descr="open-graph-01-544a4af72ce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312615" y="179533"/>
            <a:ext cx="2689795" cy="147928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732" y="2125816"/>
            <a:ext cx="8993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CONTRAT D’ASSISTANCE A MAITRISE D’OUVRAGE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34683" y="3754688"/>
            <a:ext cx="871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Mr Hervé LE GUYADER</a:t>
            </a:r>
          </a:p>
          <a:p>
            <a:pPr algn="ctr"/>
            <a:r>
              <a:rPr lang="fr-F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Expert près la Cour d’appel de BORDEAUX</a:t>
            </a:r>
            <a:endParaRPr lang="fr-FR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52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205" y="1725897"/>
            <a:ext cx="8088923" cy="4278924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138 </a:t>
            </a:r>
            <a:r>
              <a:rPr lang="fr-FR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participants</a:t>
            </a:r>
            <a:br>
              <a:rPr lang="fr-FR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r>
              <a:rPr lang="fr-F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90</a:t>
            </a:r>
            <a:r>
              <a:rPr lang="fr-F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fr-F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avocats</a:t>
            </a:r>
            <a:r>
              <a:rPr lang="fr-FR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/>
            </a:r>
            <a:br>
              <a:rPr lang="fr-FR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r>
              <a:rPr lang="fr-F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35 </a:t>
            </a:r>
            <a:r>
              <a:rPr lang="fr-FR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assistantes</a:t>
            </a:r>
            <a:br>
              <a:rPr lang="fr-FR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r>
              <a:rPr lang="fr-F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13 </a:t>
            </a:r>
            <a:r>
              <a:rPr lang="fr-FR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membres équipe SECIB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Espace réservé du contenu 4" descr="open-graph-01-544a4af72ce5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312615" y="179533"/>
            <a:ext cx="2689795" cy="1479283"/>
          </a:xfrm>
        </p:spPr>
      </p:pic>
      <p:sp>
        <p:nvSpPr>
          <p:cNvPr id="6" name="ZoneTexte 5"/>
          <p:cNvSpPr txBox="1"/>
          <p:nvPr/>
        </p:nvSpPr>
        <p:spPr>
          <a:xfrm>
            <a:off x="6037385" y="527538"/>
            <a:ext cx="221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AMSTERDAM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8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L_skyloungewindows_16_677x380_FitToBoxSmallDimension_Ce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" y="883456"/>
            <a:ext cx="9074786" cy="509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4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 descr="open-graph-01-544a4af72ce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390769" y="214924"/>
            <a:ext cx="2689795" cy="14792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77967" y="291295"/>
            <a:ext cx="3517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2014 - 2015</a:t>
            </a:r>
            <a:endParaRPr lang="fr-F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769" y="3998645"/>
            <a:ext cx="84862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L’ANNEE DU RENOUVEAU</a:t>
            </a:r>
            <a:endParaRPr lang="fr-F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68065" y="2292158"/>
            <a:ext cx="6330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LAB’S 2.0</a:t>
            </a:r>
          </a:p>
        </p:txBody>
      </p:sp>
    </p:spTree>
    <p:extLst>
      <p:ext uri="{BB962C8B-B14F-4D97-AF65-F5344CB8AC3E}">
        <p14:creationId xmlns:p14="http://schemas.microsoft.com/office/powerpoint/2010/main" val="324217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4836" y="1552878"/>
            <a:ext cx="4954885" cy="6382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CONSEIL D’ADMINISTRATION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11958" y="3605838"/>
            <a:ext cx="2329388" cy="24411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Groupe de travail A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Nouveaux produits SECIB, Développement long terme et prospective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257195" y="3605838"/>
            <a:ext cx="2342549" cy="24411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Groupe de travail </a:t>
            </a:r>
            <a:r>
              <a:rPr lang="fr-FR" dirty="0" smtClean="0"/>
              <a:t>B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Correctifs, améliorations de l’existant, </a:t>
            </a:r>
            <a:r>
              <a:rPr lang="fr-FR" dirty="0"/>
              <a:t>Développement </a:t>
            </a:r>
            <a:r>
              <a:rPr lang="fr-FR" dirty="0" smtClean="0"/>
              <a:t>court terme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955074" y="3605838"/>
            <a:ext cx="2401770" cy="24411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Groupe </a:t>
            </a:r>
            <a:r>
              <a:rPr lang="fr-FR" dirty="0"/>
              <a:t>de travail </a:t>
            </a:r>
            <a:r>
              <a:rPr lang="fr-FR" dirty="0" smtClean="0"/>
              <a:t>C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Séminaire,</a:t>
            </a:r>
          </a:p>
          <a:p>
            <a:pPr algn="ctr"/>
            <a:r>
              <a:rPr lang="fr-FR" dirty="0" smtClean="0"/>
              <a:t>Vie de l’association, Relations adhérents, Relations SECIB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9" name="Flèche vers le bas 8"/>
          <p:cNvSpPr/>
          <p:nvPr/>
        </p:nvSpPr>
        <p:spPr>
          <a:xfrm>
            <a:off x="2204364" y="2302999"/>
            <a:ext cx="375071" cy="11712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4283705" y="2302999"/>
            <a:ext cx="401392" cy="11712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6316985" y="2302999"/>
            <a:ext cx="394811" cy="11712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Espace réservé du contenu 4" descr="open-graph-01-544a4af72ce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3257194" y="146209"/>
            <a:ext cx="2342549" cy="12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5-03-14 à 14.12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5668" y="0"/>
            <a:ext cx="12120714" cy="717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8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04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5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588564" y="2826564"/>
            <a:ext cx="2181795" cy="86620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AVOCAT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48973" y="566615"/>
            <a:ext cx="1764975" cy="98343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GESTION &amp; COMPTABILITE</a:t>
            </a:r>
          </a:p>
          <a:p>
            <a:pPr algn="ctr"/>
            <a:r>
              <a:rPr lang="fr-FR" dirty="0"/>
              <a:t>C</a:t>
            </a:r>
            <a:r>
              <a:rPr lang="fr-FR" dirty="0" smtClean="0"/>
              <a:t>ABINET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497384" y="566615"/>
            <a:ext cx="2233898" cy="71641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DEFINITION &amp; GESTION DE PROJETS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740769" y="618719"/>
            <a:ext cx="2123180" cy="93133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STRATEGIE MARKETING ET COMMUNICATION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748973" y="3145113"/>
            <a:ext cx="1764975" cy="48846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MANAGEMENT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51897" y="2318563"/>
            <a:ext cx="2312052" cy="132861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GESTION DES FLUX : </a:t>
            </a:r>
            <a:r>
              <a:rPr lang="fr-FR" sz="1400" dirty="0" smtClean="0"/>
              <a:t>mails, RPVA, téléphone, fax, courrier, réseaux sociaux</a:t>
            </a:r>
            <a:endParaRPr lang="fr-FR" sz="14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48973" y="5249333"/>
            <a:ext cx="1764975" cy="5861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PROSPECTING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6965212" y="5568461"/>
            <a:ext cx="1836616" cy="53405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FORMATION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3406205" y="5249333"/>
            <a:ext cx="2325077" cy="10485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RESEAUX PROFESSIONNELS, OBLIGATIONS ORDINALES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768513" y="1902880"/>
            <a:ext cx="2058052" cy="69687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AUDIENCES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3211609" y="1744134"/>
            <a:ext cx="3471333" cy="69687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REDACTION CONTRATS OU CONSULTATIONS</a:t>
            </a:r>
          </a:p>
          <a:p>
            <a:pPr algn="ctr"/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402684" y="3956999"/>
            <a:ext cx="2233897" cy="76851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EXPERTISES</a:t>
            </a:r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3497385" y="4341256"/>
            <a:ext cx="2272974" cy="69035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RENDEZ-VOUS</a:t>
            </a:r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6474489" y="4341256"/>
            <a:ext cx="2142718" cy="6643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ASSIGNER, CONCLURE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95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66058" y="1444970"/>
            <a:ext cx="5482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 – LES START UP DU DROIT</a:t>
            </a:r>
            <a:endParaRPr lang="fr-FR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Image 3" descr="concurrence_295287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30" y="3123224"/>
            <a:ext cx="3676903" cy="3453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24828" y="90329"/>
            <a:ext cx="102762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Une nouvelle concurrence à double visage</a:t>
            </a:r>
            <a:endParaRPr lang="fr-F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504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5-03-01 à 11.03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90" y="448441"/>
            <a:ext cx="11956043" cy="67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341</Words>
  <Application>Microsoft Office PowerPoint</Application>
  <PresentationFormat>Affichage à l'écran (4:3)</PresentationFormat>
  <Paragraphs>72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Thème Office</vt:lpstr>
      <vt:lpstr>Présentation PowerPoint</vt:lpstr>
      <vt:lpstr> 138 participants 90 avocats 35 assistantes 13 membres équipe SECIB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 GADY</dc:creator>
  <cp:lastModifiedBy>Me Stephan GADY, Avocat</cp:lastModifiedBy>
  <cp:revision>42</cp:revision>
  <dcterms:created xsi:type="dcterms:W3CDTF">2015-03-10T08:48:04Z</dcterms:created>
  <dcterms:modified xsi:type="dcterms:W3CDTF">2015-03-23T14:10:57Z</dcterms:modified>
</cp:coreProperties>
</file>